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3/10/2025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3/10/2025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smtClean="0"/>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3/10/2025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3/10/2025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smtClean="0"/>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3/10/2025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rkk.kg/pdf/strgplan.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a:t>САПАТТЫ ЖАНА РЕЙТИНГДИ </a:t>
            </a:r>
            <a:r>
              <a:rPr lang="ru-RU" sz="3200" b="1" dirty="0" smtClean="0"/>
              <a:t/>
            </a:r>
            <a:br>
              <a:rPr lang="ru-RU" sz="3200" b="1" dirty="0" smtClean="0"/>
            </a:br>
            <a:r>
              <a:rPr lang="ru-RU" sz="3200" b="1" dirty="0" smtClean="0"/>
              <a:t>АККРЕДИТТӨӨ </a:t>
            </a:r>
            <a:r>
              <a:rPr lang="ru-RU" sz="3200" b="1" dirty="0"/>
              <a:t>АГЕНТТИГИ</a:t>
            </a:r>
            <a:r>
              <a:rPr lang="ru-RU" dirty="0"/>
              <a:t/>
            </a:r>
            <a:br>
              <a:rPr lang="ru-RU" dirty="0"/>
            </a:br>
            <a:endParaRPr lang="ru-RU" dirty="0"/>
          </a:p>
        </p:txBody>
      </p:sp>
      <p:sp>
        <p:nvSpPr>
          <p:cNvPr id="3" name="Объект 2"/>
          <p:cNvSpPr>
            <a:spLocks noGrp="1"/>
          </p:cNvSpPr>
          <p:nvPr>
            <p:ph sz="quarter" idx="13"/>
          </p:nvPr>
        </p:nvSpPr>
        <p:spPr/>
        <p:txBody>
          <a:bodyPr/>
          <a:lstStyle/>
          <a:p>
            <a:pPr marL="0" indent="0" algn="ctr">
              <a:buNone/>
            </a:pPr>
            <a:r>
              <a:rPr lang="ru-RU" sz="4000" b="1" dirty="0"/>
              <a:t>2024 – </a:t>
            </a:r>
            <a:r>
              <a:rPr lang="ru-RU" sz="4000" b="1" dirty="0" err="1"/>
              <a:t>жылда</a:t>
            </a:r>
            <a:r>
              <a:rPr lang="ru-RU" sz="4000" b="1" dirty="0"/>
              <a:t>                                                                                                                                                                                                                                                                                                                                                                                                                                                                                                                                                                                                                                                                                                                                                                                                                                                                                                                               </a:t>
            </a:r>
            <a:r>
              <a:rPr lang="ru-RU" sz="4000" b="1" dirty="0" err="1" smtClean="0"/>
              <a:t>аткарылган</a:t>
            </a:r>
            <a:r>
              <a:rPr lang="ru-RU" sz="4000" b="1" dirty="0" smtClean="0"/>
              <a:t> </a:t>
            </a:r>
            <a:r>
              <a:rPr lang="ru-RU" sz="4000" b="1" dirty="0" err="1" smtClean="0"/>
              <a:t>иштердин</a:t>
            </a:r>
            <a:r>
              <a:rPr lang="ru-RU" sz="4000" b="1" smtClean="0"/>
              <a:t> отчету</a:t>
            </a:r>
            <a:endParaRPr lang="ru-RU" sz="4000" dirty="0"/>
          </a:p>
          <a:p>
            <a:endParaRPr lang="ru-RU" dirty="0"/>
          </a:p>
        </p:txBody>
      </p:sp>
      <p:pic>
        <p:nvPicPr>
          <p:cNvPr id="4" name="Рисунок 3"/>
          <p:cNvPicPr>
            <a:picLocks noChangeAspect="1"/>
          </p:cNvPicPr>
          <p:nvPr/>
        </p:nvPicPr>
        <p:blipFill>
          <a:blip r:embed="rId2"/>
          <a:stretch>
            <a:fillRect/>
          </a:stretch>
        </p:blipFill>
        <p:spPr>
          <a:xfrm>
            <a:off x="0" y="0"/>
            <a:ext cx="2315361" cy="1633870"/>
          </a:xfrm>
          <a:prstGeom prst="rect">
            <a:avLst/>
          </a:prstGeom>
        </p:spPr>
      </p:pic>
    </p:spTree>
    <p:extLst>
      <p:ext uri="{BB962C8B-B14F-4D97-AF65-F5344CB8AC3E}">
        <p14:creationId xmlns:p14="http://schemas.microsoft.com/office/powerpoint/2010/main" val="2700788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2019005780"/>
              </p:ext>
            </p:extLst>
          </p:nvPr>
        </p:nvGraphicFramePr>
        <p:xfrm>
          <a:off x="0" y="0"/>
          <a:ext cx="12191999" cy="9795447"/>
        </p:xfrm>
        <a:graphic>
          <a:graphicData uri="http://schemas.openxmlformats.org/drawingml/2006/table">
            <a:tbl>
              <a:tblPr firstRow="1" firstCol="1" bandRow="1">
                <a:tableStyleId>{5C22544A-7EE6-4342-B048-85BDC9FD1C3A}</a:tableStyleId>
              </a:tblPr>
              <a:tblGrid>
                <a:gridCol w="494838">
                  <a:extLst>
                    <a:ext uri="{9D8B030D-6E8A-4147-A177-3AD203B41FA5}">
                      <a16:colId xmlns:a16="http://schemas.microsoft.com/office/drawing/2014/main" val="1036701578"/>
                    </a:ext>
                  </a:extLst>
                </a:gridCol>
                <a:gridCol w="2140802">
                  <a:extLst>
                    <a:ext uri="{9D8B030D-6E8A-4147-A177-3AD203B41FA5}">
                      <a16:colId xmlns:a16="http://schemas.microsoft.com/office/drawing/2014/main" val="2517909334"/>
                    </a:ext>
                  </a:extLst>
                </a:gridCol>
                <a:gridCol w="1645964">
                  <a:extLst>
                    <a:ext uri="{9D8B030D-6E8A-4147-A177-3AD203B41FA5}">
                      <a16:colId xmlns:a16="http://schemas.microsoft.com/office/drawing/2014/main" val="330888672"/>
                    </a:ext>
                  </a:extLst>
                </a:gridCol>
                <a:gridCol w="3622985">
                  <a:extLst>
                    <a:ext uri="{9D8B030D-6E8A-4147-A177-3AD203B41FA5}">
                      <a16:colId xmlns:a16="http://schemas.microsoft.com/office/drawing/2014/main" val="778440511"/>
                    </a:ext>
                  </a:extLst>
                </a:gridCol>
                <a:gridCol w="2963204">
                  <a:extLst>
                    <a:ext uri="{9D8B030D-6E8A-4147-A177-3AD203B41FA5}">
                      <a16:colId xmlns:a16="http://schemas.microsoft.com/office/drawing/2014/main" val="2758820536"/>
                    </a:ext>
                  </a:extLst>
                </a:gridCol>
                <a:gridCol w="1324206">
                  <a:extLst>
                    <a:ext uri="{9D8B030D-6E8A-4147-A177-3AD203B41FA5}">
                      <a16:colId xmlns:a16="http://schemas.microsoft.com/office/drawing/2014/main" val="2720522462"/>
                    </a:ext>
                  </a:extLst>
                </a:gridCol>
              </a:tblGrid>
              <a:tr h="992604">
                <a:tc>
                  <a:txBody>
                    <a:bodyPr/>
                    <a:lstStyle/>
                    <a:p>
                      <a:pPr algn="r">
                        <a:lnSpc>
                          <a:spcPct val="107000"/>
                        </a:lnSpc>
                        <a:spcAft>
                          <a:spcPts val="0"/>
                        </a:spcAft>
                      </a:pPr>
                      <a:r>
                        <a:rPr lang="ru-RU" sz="1400">
                          <a:effectLst/>
                        </a:rPr>
                        <a:t>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gn="just">
                        <a:lnSpc>
                          <a:spcPct val="107000"/>
                        </a:lnSpc>
                        <a:spcAft>
                          <a:spcPts val="0"/>
                        </a:spcAft>
                      </a:pPr>
                      <a:r>
                        <a:rPr lang="ru-RU" sz="1400">
                          <a:effectLst/>
                        </a:rPr>
                        <a:t>Ж.Баласагын атындагы Кыргыз улуттук университети, Гуманитардык жана табигый илимдер факультети (Нарын ш.)</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gn="just">
                        <a:lnSpc>
                          <a:spcPct val="107000"/>
                        </a:lnSpc>
                        <a:spcAft>
                          <a:spcPts val="0"/>
                        </a:spcAft>
                      </a:pPr>
                      <a:r>
                        <a:rPr lang="ru-RU" sz="1400">
                          <a:effectLst/>
                        </a:rPr>
                        <a:t>6 ай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gn="just">
                        <a:lnSpc>
                          <a:spcPct val="107000"/>
                        </a:lnSpc>
                        <a:spcAft>
                          <a:spcPts val="0"/>
                        </a:spcAft>
                      </a:pPr>
                      <a:r>
                        <a:rPr lang="ru-RU" sz="1400">
                          <a:effectLst/>
                        </a:rPr>
                        <a:t>1.Студенттер менен мугалимдердин академиялык мобилдүүлүгү начар уюштурулган</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gn="just">
                        <a:lnSpc>
                          <a:spcPct val="107000"/>
                        </a:lnSpc>
                        <a:spcAft>
                          <a:spcPts val="0"/>
                        </a:spcAft>
                      </a:pPr>
                      <a:r>
                        <a:rPr lang="ru-RU" sz="1400">
                          <a:effectLst/>
                        </a:rPr>
                        <a:t>1.Онлайн-Семинарлар уюштурулуп жатат</a:t>
                      </a:r>
                    </a:p>
                    <a:p>
                      <a:pPr algn="just">
                        <a:lnSpc>
                          <a:spcPct val="107000"/>
                        </a:lnSpc>
                        <a:spcAft>
                          <a:spcPts val="0"/>
                        </a:spcAft>
                      </a:pPr>
                      <a:r>
                        <a:rPr lang="ru-RU" sz="1400">
                          <a:effectLst/>
                        </a:rPr>
                        <a:t>О.э. ушул окуу жылга Ж.Баласагын атындагы КУУ не барып тажрыйба алмашууга 2 мугалим, окуп келгенге 2 студент пландалды.</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gn="just">
                        <a:lnSpc>
                          <a:spcPct val="107000"/>
                        </a:lnSpc>
                        <a:spcAft>
                          <a:spcPts val="0"/>
                        </a:spcAft>
                      </a:pPr>
                      <a:r>
                        <a:rPr lang="ru-RU" sz="1400">
                          <a:effectLst/>
                        </a:rPr>
                        <a:t>Эске алынды</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extLst>
                  <a:ext uri="{0D108BD9-81ED-4DB2-BD59-A6C34878D82A}">
                    <a16:rowId xmlns:a16="http://schemas.microsoft.com/office/drawing/2014/main" val="3345553550"/>
                  </a:ext>
                </a:extLst>
              </a:tr>
              <a:tr h="5865396">
                <a:tc>
                  <a:txBody>
                    <a:bodyPr/>
                    <a:lstStyle/>
                    <a:p>
                      <a:pPr algn="r">
                        <a:lnSpc>
                          <a:spcPct val="107000"/>
                        </a:lnSpc>
                        <a:spcAft>
                          <a:spcPts val="0"/>
                        </a:spcAft>
                      </a:pPr>
                      <a:r>
                        <a:rPr lang="ru-RU" sz="1400">
                          <a:effectLst/>
                        </a:rPr>
                        <a:t>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nSpc>
                          <a:spcPct val="107000"/>
                        </a:lnSpc>
                        <a:spcAft>
                          <a:spcPts val="0"/>
                        </a:spcAft>
                      </a:pPr>
                      <a:r>
                        <a:rPr lang="ru-RU" sz="1400">
                          <a:effectLst/>
                        </a:rPr>
                        <a:t>Кесиптик орто билим берүү</a:t>
                      </a:r>
                    </a:p>
                    <a:p>
                      <a:pPr algn="just">
                        <a:lnSpc>
                          <a:spcPct val="107000"/>
                        </a:lnSpc>
                        <a:spcBef>
                          <a:spcPts val="205"/>
                        </a:spcBef>
                        <a:spcAft>
                          <a:spcPts val="0"/>
                        </a:spcAft>
                      </a:pPr>
                      <a:r>
                        <a:rPr lang="ru-RU" sz="1400">
                          <a:effectLst/>
                        </a:rPr>
                        <a:t>М.Куренкеев атындагы Кыргыз мамлекеттик музыкалык окуу жайы</a:t>
                      </a:r>
                    </a:p>
                    <a:p>
                      <a:pP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nSpc>
                          <a:spcPct val="107000"/>
                        </a:lnSpc>
                        <a:spcAft>
                          <a:spcPts val="0"/>
                        </a:spcAft>
                      </a:pPr>
                      <a:r>
                        <a:rPr lang="ru-RU" sz="1400">
                          <a:effectLst/>
                        </a:rPr>
                        <a:t>4 ай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nSpc>
                          <a:spcPct val="107000"/>
                        </a:lnSpc>
                        <a:spcAft>
                          <a:spcPts val="0"/>
                        </a:spcAft>
                      </a:pPr>
                      <a:r>
                        <a:rPr lang="ru-RU" sz="1400">
                          <a:effectLst/>
                        </a:rPr>
                        <a:t>1. Окуу жайдын электрондук китепканасын жакшыртуу боюнча аракеттерди күчөтүү</a:t>
                      </a:r>
                    </a:p>
                    <a:p>
                      <a:pPr>
                        <a:lnSpc>
                          <a:spcPct val="107000"/>
                        </a:lnSpc>
                        <a:spcBef>
                          <a:spcPts val="205"/>
                        </a:spcBef>
                        <a:spcAft>
                          <a:spcPts val="0"/>
                        </a:spcAft>
                      </a:pPr>
                      <a:r>
                        <a:rPr lang="ru-RU" sz="1400">
                          <a:effectLst/>
                        </a:rPr>
                        <a:t>2. Аккредитацияланган билим берүү программасы үчүн окуу басылмаларын жана электрондук ресурстарды кошуу менен китепкананын фондун жаңылоо.</a:t>
                      </a:r>
                    </a:p>
                    <a:p>
                      <a:pPr>
                        <a:lnSpc>
                          <a:spcPct val="107000"/>
                        </a:lnSpc>
                        <a:spcBef>
                          <a:spcPts val="205"/>
                        </a:spcBef>
                        <a:spcAft>
                          <a:spcPts val="0"/>
                        </a:spcAft>
                      </a:pPr>
                      <a:r>
                        <a:rPr lang="ru-RU" sz="1400">
                          <a:effectLst/>
                        </a:rPr>
                        <a:t>3.Окуучуларды жаны заманбап музыкалык аспаптар  менен камсыз кылуу</a:t>
                      </a:r>
                    </a:p>
                    <a:p>
                      <a:pPr>
                        <a:lnSpc>
                          <a:spcPct val="107000"/>
                        </a:lnSpc>
                        <a:spcBef>
                          <a:spcPts val="205"/>
                        </a:spcBef>
                        <a:spcAft>
                          <a:spcPts val="0"/>
                        </a:spcAft>
                      </a:pPr>
                      <a:r>
                        <a:rPr lang="ru-RU" sz="1400">
                          <a:effectLst/>
                        </a:rPr>
                        <a:t>4. Спорттук эс алуу үчүн шарттардын начар камсыз болушу (ремонт иштери жүруп жаткандыгына байланыштуу);</a:t>
                      </a:r>
                    </a:p>
                    <a:p>
                      <a:pP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nSpc>
                          <a:spcPct val="107000"/>
                        </a:lnSpc>
                        <a:spcAft>
                          <a:spcPts val="0"/>
                        </a:spcAft>
                      </a:pPr>
                      <a:r>
                        <a:rPr lang="ru-RU" sz="1400">
                          <a:effectLst/>
                        </a:rPr>
                        <a:t>1.2024-жылдын 11-октябрында Кыргыз Республикасынын Билим берүү жана илим министрлигинин өкүлдөрүнүн катышуусунда республикалык конференция болуп өттү, анын жыйынтыгында Министрлик контролдоочу мамлекеттик органдын патронажында республиканын музыкалык окуу жайлары окуу адабияттарын жана окуу-методикалык куралдарын басып чыгаруу жана жайылтуу жөнүндө чечими менен Токтом жөнөтүлдү.</a:t>
                      </a:r>
                    </a:p>
                    <a:p>
                      <a:pPr>
                        <a:lnSpc>
                          <a:spcPct val="107000"/>
                        </a:lnSpc>
                        <a:spcAft>
                          <a:spcPts val="0"/>
                        </a:spcAft>
                      </a:pPr>
                      <a:r>
                        <a:rPr lang="ru-RU" sz="1400">
                          <a:effectLst/>
                        </a:rPr>
                        <a:t>2. Китепкана фондун санариптештирүү ишке ашыруу стадиясында турат.</a:t>
                      </a:r>
                    </a:p>
                    <a:p>
                      <a:pPr algn="just">
                        <a:lnSpc>
                          <a:spcPct val="107000"/>
                        </a:lnSpc>
                        <a:spcAft>
                          <a:spcPts val="0"/>
                        </a:spcAft>
                      </a:pPr>
                      <a:r>
                        <a:rPr lang="ru-RU" sz="1400">
                          <a:effectLst/>
                        </a:rPr>
                        <a:t>3. Жаңы музыкалык аспаптарды сатып алууга бюджеттик каражаттарды көбөйтүү үчүн 3-кварталда Маданият жана маданият министрлиги тарабынан 9 978 273 миллион сом бөлүнүп, 2-августта концерттик рояль жана музыкалык аспаптар (барабан, бас гитара, ампер, стенддер жана пультер) «Эстрадалык музыкалык искусство» адистигине сатып берилди.</a:t>
                      </a:r>
                    </a:p>
                    <a:p>
                      <a:pPr algn="just">
                        <a:lnSpc>
                          <a:spcPct val="107000"/>
                        </a:lnSpc>
                        <a:spcAft>
                          <a:spcPts val="0"/>
                        </a:spcAft>
                      </a:pPr>
                      <a:r>
                        <a:rPr lang="ru-RU" sz="1400">
                          <a:effectLst/>
                        </a:rPr>
                        <a:t>4. Училищанын материалдык-техникалык базасы (жатакана, спорт зал, ашкана жана имаратты оңдоо) учурда нормативдик документтерди кароо стадиясында жана Кыргыз Республикасынын Маданият министрлиги тарабынан ишке ашырылууда.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tc>
                  <a:txBody>
                    <a:bodyPr/>
                    <a:lstStyle/>
                    <a:p>
                      <a:pPr algn="just">
                        <a:lnSpc>
                          <a:spcPct val="107000"/>
                        </a:lnSpc>
                        <a:spcAft>
                          <a:spcPts val="0"/>
                        </a:spcAft>
                      </a:pPr>
                      <a:r>
                        <a:rPr lang="ru-RU" sz="1400" dirty="0" err="1">
                          <a:effectLst/>
                        </a:rPr>
                        <a:t>Эске</a:t>
                      </a:r>
                      <a:r>
                        <a:rPr lang="ru-RU" sz="1400" dirty="0">
                          <a:effectLst/>
                        </a:rPr>
                        <a:t> </a:t>
                      </a:r>
                      <a:r>
                        <a:rPr lang="ru-RU" sz="1400" dirty="0" err="1">
                          <a:effectLst/>
                        </a:rPr>
                        <a:t>алынды</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789" marR="15789" marT="0" marB="0"/>
                </a:tc>
                <a:extLst>
                  <a:ext uri="{0D108BD9-81ED-4DB2-BD59-A6C34878D82A}">
                    <a16:rowId xmlns:a16="http://schemas.microsoft.com/office/drawing/2014/main" val="1445168845"/>
                  </a:ext>
                </a:extLst>
              </a:tr>
            </a:tbl>
          </a:graphicData>
        </a:graphic>
      </p:graphicFrame>
    </p:spTree>
    <p:extLst>
      <p:ext uri="{BB962C8B-B14F-4D97-AF65-F5344CB8AC3E}">
        <p14:creationId xmlns:p14="http://schemas.microsoft.com/office/powerpoint/2010/main" val="125071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1"/>
            <a:ext cx="10364451" cy="922788"/>
          </a:xfrm>
        </p:spPr>
        <p:txBody>
          <a:bodyPr/>
          <a:lstStyle/>
          <a:p>
            <a:r>
              <a:rPr lang="ky-KG" sz="1800" b="1" dirty="0"/>
              <a:t>2024-жыл ичинде жүргүзүлгөн методикалык иштердин жыйынтыгы</a:t>
            </a:r>
            <a:r>
              <a:rPr lang="ru-RU" dirty="0"/>
              <a:t/>
            </a:r>
            <a:br>
              <a:rPr lang="ru-RU" dirty="0"/>
            </a:br>
            <a:endParaRPr lang="ru-RU"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1568989574"/>
              </p:ext>
            </p:extLst>
          </p:nvPr>
        </p:nvGraphicFramePr>
        <p:xfrm>
          <a:off x="1" y="780176"/>
          <a:ext cx="12191998" cy="6112597"/>
        </p:xfrm>
        <a:graphic>
          <a:graphicData uri="http://schemas.openxmlformats.org/drawingml/2006/table">
            <a:tbl>
              <a:tblPr firstRow="1" firstCol="1" bandRow="1">
                <a:tableStyleId>{5C22544A-7EE6-4342-B048-85BDC9FD1C3A}</a:tableStyleId>
              </a:tblPr>
              <a:tblGrid>
                <a:gridCol w="503129">
                  <a:extLst>
                    <a:ext uri="{9D8B030D-6E8A-4147-A177-3AD203B41FA5}">
                      <a16:colId xmlns:a16="http://schemas.microsoft.com/office/drawing/2014/main" val="3118437218"/>
                    </a:ext>
                  </a:extLst>
                </a:gridCol>
                <a:gridCol w="2455375">
                  <a:extLst>
                    <a:ext uri="{9D8B030D-6E8A-4147-A177-3AD203B41FA5}">
                      <a16:colId xmlns:a16="http://schemas.microsoft.com/office/drawing/2014/main" val="3682318595"/>
                    </a:ext>
                  </a:extLst>
                </a:gridCol>
                <a:gridCol w="1850141">
                  <a:extLst>
                    <a:ext uri="{9D8B030D-6E8A-4147-A177-3AD203B41FA5}">
                      <a16:colId xmlns:a16="http://schemas.microsoft.com/office/drawing/2014/main" val="1643385251"/>
                    </a:ext>
                  </a:extLst>
                </a:gridCol>
                <a:gridCol w="1637328">
                  <a:extLst>
                    <a:ext uri="{9D8B030D-6E8A-4147-A177-3AD203B41FA5}">
                      <a16:colId xmlns:a16="http://schemas.microsoft.com/office/drawing/2014/main" val="3417025808"/>
                    </a:ext>
                  </a:extLst>
                </a:gridCol>
                <a:gridCol w="1220308">
                  <a:extLst>
                    <a:ext uri="{9D8B030D-6E8A-4147-A177-3AD203B41FA5}">
                      <a16:colId xmlns:a16="http://schemas.microsoft.com/office/drawing/2014/main" val="97051843"/>
                    </a:ext>
                  </a:extLst>
                </a:gridCol>
                <a:gridCol w="4525717">
                  <a:extLst>
                    <a:ext uri="{9D8B030D-6E8A-4147-A177-3AD203B41FA5}">
                      <a16:colId xmlns:a16="http://schemas.microsoft.com/office/drawing/2014/main" val="3019622216"/>
                    </a:ext>
                  </a:extLst>
                </a:gridCol>
              </a:tblGrid>
              <a:tr h="868261">
                <a:tc>
                  <a:txBody>
                    <a:bodyPr/>
                    <a:lstStyle/>
                    <a:p>
                      <a:pPr algn="just">
                        <a:lnSpc>
                          <a:spcPct val="107000"/>
                        </a:lnSpc>
                        <a:spcAft>
                          <a:spcPts val="0"/>
                        </a:spcAft>
                      </a:pPr>
                      <a:r>
                        <a:rPr lang="ru-RU" sz="1400">
                          <a:effectLst/>
                        </a:rPr>
                        <a:t>№</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Методикалык иштелменин аталышы</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  Авторлору (аты-жөнү)</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Агенттик тарабынан бекитилген датасы, номери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Вебсайттагы шилтемеси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Аннотация</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extLst>
                  <a:ext uri="{0D108BD9-81ED-4DB2-BD59-A6C34878D82A}">
                    <a16:rowId xmlns:a16="http://schemas.microsoft.com/office/drawing/2014/main" val="2101073512"/>
                  </a:ext>
                </a:extLst>
              </a:tr>
              <a:tr h="3299389">
                <a:tc>
                  <a:txBody>
                    <a:bodyPr/>
                    <a:lstStyle/>
                    <a:p>
                      <a:pPr algn="just">
                        <a:lnSpc>
                          <a:spcPct val="107000"/>
                        </a:lnSpc>
                        <a:spcAft>
                          <a:spcPts val="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МЕТОДИКАЛЫК КУРАЛ</a:t>
                      </a:r>
                    </a:p>
                    <a:p>
                      <a:pPr algn="just">
                        <a:lnSpc>
                          <a:spcPct val="107000"/>
                        </a:lnSpc>
                        <a:spcAft>
                          <a:spcPts val="0"/>
                        </a:spcAft>
                      </a:pPr>
                      <a:r>
                        <a:rPr lang="ru-RU" sz="1400">
                          <a:effectLst/>
                        </a:rPr>
                        <a:t>орто кесиптик билим берүү уюмдары институционалдык аккредитациядан өтүү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Токсобаева Б.А.,</a:t>
                      </a:r>
                    </a:p>
                    <a:p>
                      <a:pPr algn="just">
                        <a:lnSpc>
                          <a:spcPct val="107000"/>
                        </a:lnSpc>
                        <a:spcAft>
                          <a:spcPts val="0"/>
                        </a:spcAft>
                      </a:pPr>
                      <a:r>
                        <a:rPr lang="ru-RU" sz="1400">
                          <a:effectLst/>
                        </a:rPr>
                        <a:t>Эсенгулова Н. 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06.09.2024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http://www.akkr.kg/regulations/</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ky-KG" sz="1400">
                          <a:effectLst/>
                        </a:rPr>
                        <a:t>Бул стандарттар Кыргыз Республикасынын орто кесиптик билим берүү уюмдарынын аккредитацияланган билим берүү уюмдарына карата минималдуу талаптарга ылайык иштелип чыккан (</a:t>
                      </a:r>
                      <a:r>
                        <a:rPr lang="ru-RU" sz="1400">
                          <a:effectLst/>
                        </a:rPr>
                        <a:t>Кыргыз Республикасынын Өкмөтүнүн 2024-жылдын 15-майындагы № 246 токтомуна өзгөртүүлөрдү жана толуктоолорду киргизүү менен</a:t>
                      </a:r>
                      <a:r>
                        <a:rPr lang="ky-KG" sz="1400">
                          <a:effectLst/>
                        </a:rPr>
                        <a:t>) жана статусуна, уюштуруу-укуктук формасына, ведомстволук формасына карабастан орто кесиптик билим берүү уюмун институционалдык аккредитациялоо тартибин даярдоого жана ишке ашырууга карата талаптарды аныктайт.</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extLst>
                  <a:ext uri="{0D108BD9-81ED-4DB2-BD59-A6C34878D82A}">
                    <a16:rowId xmlns:a16="http://schemas.microsoft.com/office/drawing/2014/main" val="1377040147"/>
                  </a:ext>
                </a:extLst>
              </a:tr>
              <a:tr h="1910174">
                <a:tc>
                  <a:txBody>
                    <a:bodyPr/>
                    <a:lstStyle/>
                    <a:p>
                      <a:pPr algn="just">
                        <a:lnSpc>
                          <a:spcPct val="107000"/>
                        </a:lnSpc>
                        <a:spcAft>
                          <a:spcPts val="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МЕТОДИКАЛЫК КУРАЛ</a:t>
                      </a:r>
                    </a:p>
                    <a:p>
                      <a:pPr algn="just">
                        <a:lnSpc>
                          <a:spcPct val="107000"/>
                        </a:lnSpc>
                        <a:spcAft>
                          <a:spcPts val="0"/>
                        </a:spcAft>
                      </a:pPr>
                      <a:r>
                        <a:rPr lang="ru-RU" sz="1400">
                          <a:effectLst/>
                        </a:rPr>
                        <a:t>Институционалдык аккредитациядан өтүү боюнча кошумча билим берүүнүн билим берүү уюмдары үчүн</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Токсобаева Б.А.,</a:t>
                      </a:r>
                    </a:p>
                    <a:p>
                      <a:pPr algn="just">
                        <a:lnSpc>
                          <a:spcPct val="107000"/>
                        </a:lnSpc>
                        <a:spcAft>
                          <a:spcPts val="0"/>
                        </a:spcAft>
                      </a:pPr>
                      <a:r>
                        <a:rPr lang="ru-RU" sz="1400">
                          <a:effectLst/>
                        </a:rPr>
                        <a:t>Эсенгулова Н.А.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06.09.2024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a:effectLst/>
                        </a:rPr>
                        <a:t>http://www.akkr.kg/regulations/</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tc>
                  <a:txBody>
                    <a:bodyPr/>
                    <a:lstStyle/>
                    <a:p>
                      <a:pPr algn="just">
                        <a:lnSpc>
                          <a:spcPct val="107000"/>
                        </a:lnSpc>
                        <a:spcAft>
                          <a:spcPts val="0"/>
                        </a:spcAft>
                      </a:pPr>
                      <a:r>
                        <a:rPr lang="ru-RU" sz="1400" dirty="0" err="1">
                          <a:effectLst/>
                        </a:rPr>
                        <a:t>Бул</a:t>
                      </a:r>
                      <a:r>
                        <a:rPr lang="ru-RU" sz="1400" dirty="0">
                          <a:effectLst/>
                        </a:rPr>
                        <a:t> </a:t>
                      </a:r>
                      <a:r>
                        <a:rPr lang="ru-RU" sz="1400" dirty="0" err="1">
                          <a:effectLst/>
                        </a:rPr>
                        <a:t>стандарттар</a:t>
                      </a:r>
                      <a:r>
                        <a:rPr lang="ru-RU" sz="1400" dirty="0">
                          <a:effectLst/>
                        </a:rPr>
                        <a:t> </a:t>
                      </a:r>
                      <a:r>
                        <a:rPr lang="ru-RU" sz="1400" dirty="0" err="1">
                          <a:effectLst/>
                        </a:rPr>
                        <a:t>Кыргыз</a:t>
                      </a:r>
                      <a:r>
                        <a:rPr lang="ru-RU" sz="1400" dirty="0">
                          <a:effectLst/>
                        </a:rPr>
                        <a:t> </a:t>
                      </a:r>
                      <a:r>
                        <a:rPr lang="ru-RU" sz="1400" dirty="0" err="1">
                          <a:effectLst/>
                        </a:rPr>
                        <a:t>Республикасынын</a:t>
                      </a:r>
                      <a:r>
                        <a:rPr lang="ru-RU" sz="1400" dirty="0">
                          <a:effectLst/>
                        </a:rPr>
                        <a:t> </a:t>
                      </a:r>
                      <a:r>
                        <a:rPr lang="ru-RU" sz="1400" dirty="0" err="1">
                          <a:effectLst/>
                        </a:rPr>
                        <a:t>Кошумча</a:t>
                      </a:r>
                      <a:r>
                        <a:rPr lang="ru-RU" sz="1400" dirty="0">
                          <a:effectLst/>
                        </a:rPr>
                        <a:t> </a:t>
                      </a:r>
                      <a:r>
                        <a:rPr lang="ru-RU" sz="1400" dirty="0" err="1">
                          <a:effectLst/>
                        </a:rPr>
                        <a:t>билим</a:t>
                      </a:r>
                      <a:r>
                        <a:rPr lang="ru-RU" sz="1400" dirty="0">
                          <a:effectLst/>
                        </a:rPr>
                        <a:t> </a:t>
                      </a:r>
                      <a:r>
                        <a:rPr lang="ru-RU" sz="1400" dirty="0" err="1">
                          <a:effectLst/>
                        </a:rPr>
                        <a:t>берүүнүн</a:t>
                      </a:r>
                      <a:r>
                        <a:rPr lang="ru-RU" sz="1400" dirty="0">
                          <a:effectLst/>
                        </a:rPr>
                        <a:t> </a:t>
                      </a:r>
                      <a:r>
                        <a:rPr lang="ru-RU" sz="1400" dirty="0" err="1">
                          <a:effectLst/>
                        </a:rPr>
                        <a:t>билим</a:t>
                      </a:r>
                      <a:r>
                        <a:rPr lang="ru-RU" sz="1400" dirty="0">
                          <a:effectLst/>
                        </a:rPr>
                        <a:t> </a:t>
                      </a:r>
                      <a:r>
                        <a:rPr lang="ru-RU" sz="1400" dirty="0" err="1">
                          <a:effectLst/>
                        </a:rPr>
                        <a:t>берүү</a:t>
                      </a:r>
                      <a:r>
                        <a:rPr lang="ru-RU" sz="1400" dirty="0">
                          <a:effectLst/>
                        </a:rPr>
                        <a:t> </a:t>
                      </a:r>
                      <a:r>
                        <a:rPr lang="ru-RU" sz="1400" dirty="0" err="1">
                          <a:effectLst/>
                        </a:rPr>
                        <a:t>уюмдарына</a:t>
                      </a:r>
                      <a:r>
                        <a:rPr lang="ru-RU" sz="1400" dirty="0">
                          <a:effectLst/>
                        </a:rPr>
                        <a:t> </a:t>
                      </a:r>
                      <a:r>
                        <a:rPr lang="ru-RU" sz="1400" dirty="0" err="1">
                          <a:effectLst/>
                        </a:rPr>
                        <a:t>институционалдык</a:t>
                      </a:r>
                      <a:r>
                        <a:rPr lang="ru-RU" sz="1400" dirty="0">
                          <a:effectLst/>
                        </a:rPr>
                        <a:t> </a:t>
                      </a:r>
                    </a:p>
                    <a:p>
                      <a:pPr algn="just">
                        <a:lnSpc>
                          <a:spcPct val="107000"/>
                        </a:lnSpc>
                        <a:spcAft>
                          <a:spcPts val="0"/>
                        </a:spcAft>
                      </a:pPr>
                      <a:r>
                        <a:rPr lang="ru-RU" sz="1400" dirty="0" err="1">
                          <a:effectLst/>
                        </a:rPr>
                        <a:t>аккредитациядан</a:t>
                      </a:r>
                      <a:r>
                        <a:rPr lang="ru-RU" sz="1400" dirty="0">
                          <a:effectLst/>
                        </a:rPr>
                        <a:t> </a:t>
                      </a:r>
                      <a:r>
                        <a:rPr lang="ru-RU" sz="1400" dirty="0" err="1">
                          <a:effectLst/>
                        </a:rPr>
                        <a:t>өтүүго</a:t>
                      </a:r>
                      <a:r>
                        <a:rPr lang="ru-RU" sz="1400" dirty="0">
                          <a:effectLst/>
                        </a:rPr>
                        <a:t> </a:t>
                      </a:r>
                      <a:r>
                        <a:rPr lang="ru-RU" sz="1400" dirty="0" err="1">
                          <a:effectLst/>
                        </a:rPr>
                        <a:t>ылыйык</a:t>
                      </a:r>
                      <a:r>
                        <a:rPr lang="ru-RU" sz="1400" dirty="0">
                          <a:effectLst/>
                        </a:rPr>
                        <a:t> </a:t>
                      </a:r>
                      <a:r>
                        <a:rPr lang="ru-RU" sz="1400" dirty="0" err="1">
                          <a:effectLst/>
                        </a:rPr>
                        <a:t>иштелип</a:t>
                      </a:r>
                      <a:r>
                        <a:rPr lang="ru-RU" sz="1400" dirty="0">
                          <a:effectLst/>
                        </a:rPr>
                        <a:t> </a:t>
                      </a:r>
                      <a:r>
                        <a:rPr lang="ru-RU" sz="1400" dirty="0" err="1">
                          <a:effectLst/>
                        </a:rPr>
                        <a:t>чыккан</a:t>
                      </a:r>
                      <a:r>
                        <a:rPr lang="ru-RU" sz="1400" dirty="0">
                          <a:effectLst/>
                        </a:rPr>
                        <a:t>.</a:t>
                      </a: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400" dirty="0">
                          <a:effectLst/>
                        </a:rPr>
                        <a:t> </a:t>
                      </a: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4284" marR="34284" marT="0" marB="0"/>
                </a:tc>
                <a:extLst>
                  <a:ext uri="{0D108BD9-81ED-4DB2-BD59-A6C34878D82A}">
                    <a16:rowId xmlns:a16="http://schemas.microsoft.com/office/drawing/2014/main" val="2614045410"/>
                  </a:ext>
                </a:extLst>
              </a:tr>
            </a:tbl>
          </a:graphicData>
        </a:graphic>
      </p:graphicFrame>
    </p:spTree>
    <p:extLst>
      <p:ext uri="{BB962C8B-B14F-4D97-AF65-F5344CB8AC3E}">
        <p14:creationId xmlns:p14="http://schemas.microsoft.com/office/powerpoint/2010/main" val="2011375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366901519"/>
              </p:ext>
            </p:extLst>
          </p:nvPr>
        </p:nvGraphicFramePr>
        <p:xfrm>
          <a:off x="0" y="58723"/>
          <a:ext cx="12191999" cy="6799277"/>
        </p:xfrm>
        <a:graphic>
          <a:graphicData uri="http://schemas.openxmlformats.org/drawingml/2006/table">
            <a:tbl>
              <a:tblPr firstRow="1" firstCol="1" bandRow="1">
                <a:tableStyleId>{5C22544A-7EE6-4342-B048-85BDC9FD1C3A}</a:tableStyleId>
              </a:tblPr>
              <a:tblGrid>
                <a:gridCol w="503132">
                  <a:extLst>
                    <a:ext uri="{9D8B030D-6E8A-4147-A177-3AD203B41FA5}">
                      <a16:colId xmlns:a16="http://schemas.microsoft.com/office/drawing/2014/main" val="1172052852"/>
                    </a:ext>
                  </a:extLst>
                </a:gridCol>
                <a:gridCol w="2455375">
                  <a:extLst>
                    <a:ext uri="{9D8B030D-6E8A-4147-A177-3AD203B41FA5}">
                      <a16:colId xmlns:a16="http://schemas.microsoft.com/office/drawing/2014/main" val="4142652510"/>
                    </a:ext>
                  </a:extLst>
                </a:gridCol>
                <a:gridCol w="1850142">
                  <a:extLst>
                    <a:ext uri="{9D8B030D-6E8A-4147-A177-3AD203B41FA5}">
                      <a16:colId xmlns:a16="http://schemas.microsoft.com/office/drawing/2014/main" val="2001721214"/>
                    </a:ext>
                  </a:extLst>
                </a:gridCol>
                <a:gridCol w="1637328">
                  <a:extLst>
                    <a:ext uri="{9D8B030D-6E8A-4147-A177-3AD203B41FA5}">
                      <a16:colId xmlns:a16="http://schemas.microsoft.com/office/drawing/2014/main" val="1282252751"/>
                    </a:ext>
                  </a:extLst>
                </a:gridCol>
                <a:gridCol w="1220306">
                  <a:extLst>
                    <a:ext uri="{9D8B030D-6E8A-4147-A177-3AD203B41FA5}">
                      <a16:colId xmlns:a16="http://schemas.microsoft.com/office/drawing/2014/main" val="3472596569"/>
                    </a:ext>
                  </a:extLst>
                </a:gridCol>
                <a:gridCol w="4525716">
                  <a:extLst>
                    <a:ext uri="{9D8B030D-6E8A-4147-A177-3AD203B41FA5}">
                      <a16:colId xmlns:a16="http://schemas.microsoft.com/office/drawing/2014/main" val="4102077364"/>
                    </a:ext>
                  </a:extLst>
                </a:gridCol>
              </a:tblGrid>
              <a:tr h="2447739">
                <a:tc>
                  <a:txBody>
                    <a:bodyPr/>
                    <a:lstStyle/>
                    <a:p>
                      <a:pPr algn="just">
                        <a:lnSpc>
                          <a:spcPct val="107000"/>
                        </a:lnSpc>
                        <a:spcAft>
                          <a:spcPts val="0"/>
                        </a:spcAft>
                      </a:pPr>
                      <a:r>
                        <a:rPr lang="ru-RU" sz="1400">
                          <a:effectLst/>
                        </a:rPr>
                        <a:t>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МЕТОДИКАЛЫК КУРАЛ</a:t>
                      </a:r>
                    </a:p>
                    <a:p>
                      <a:pPr algn="just">
                        <a:lnSpc>
                          <a:spcPct val="107000"/>
                        </a:lnSpc>
                        <a:spcAft>
                          <a:spcPts val="0"/>
                        </a:spcAft>
                      </a:pPr>
                      <a:r>
                        <a:rPr lang="ru-RU" sz="1400">
                          <a:effectLst/>
                        </a:rPr>
                        <a:t>Кошумча билим берүүнүн билим берүү уюмдары программалык </a:t>
                      </a:r>
                    </a:p>
                    <a:p>
                      <a:pPr algn="just">
                        <a:lnSpc>
                          <a:spcPct val="107000"/>
                        </a:lnSpc>
                        <a:spcAft>
                          <a:spcPts val="0"/>
                        </a:spcAft>
                      </a:pPr>
                      <a:r>
                        <a:rPr lang="ru-RU" sz="1400">
                          <a:effectLst/>
                        </a:rPr>
                        <a:t>аккредитациядан өтүү</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Токсобаева Б.А.,</a:t>
                      </a:r>
                    </a:p>
                    <a:p>
                      <a:pPr algn="just">
                        <a:lnSpc>
                          <a:spcPct val="107000"/>
                        </a:lnSpc>
                        <a:spcAft>
                          <a:spcPts val="0"/>
                        </a:spcAft>
                      </a:pPr>
                      <a:r>
                        <a:rPr lang="ru-RU" sz="1400">
                          <a:effectLst/>
                        </a:rPr>
                        <a:t>Эсенгулова Н.А.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06.09.2024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http://www.akkr.kg/regulations/</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Бул стандарттар Кыргыз Республикасынын Кошумча билим берүүнүн билим берүү уюмдарына программалык </a:t>
                      </a:r>
                    </a:p>
                    <a:p>
                      <a:pPr algn="just">
                        <a:lnSpc>
                          <a:spcPct val="107000"/>
                        </a:lnSpc>
                        <a:spcAft>
                          <a:spcPts val="0"/>
                        </a:spcAft>
                      </a:pPr>
                      <a:r>
                        <a:rPr lang="ru-RU" sz="1400">
                          <a:effectLst/>
                        </a:rPr>
                        <a:t>аккредитациядан өтүүго ылыйык иштелип чыккан.</a:t>
                      </a: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400">
                          <a:effectLst/>
                        </a:rPr>
                        <a:t> </a:t>
                      </a: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400">
                          <a:effectLst/>
                        </a:rPr>
                        <a:t> </a:t>
                      </a: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extLst>
                  <a:ext uri="{0D108BD9-81ED-4DB2-BD59-A6C34878D82A}">
                    <a16:rowId xmlns:a16="http://schemas.microsoft.com/office/drawing/2014/main" val="336565812"/>
                  </a:ext>
                </a:extLst>
              </a:tr>
              <a:tr h="2175769">
                <a:tc>
                  <a:txBody>
                    <a:bodyPr/>
                    <a:lstStyle/>
                    <a:p>
                      <a:pPr algn="just">
                        <a:lnSpc>
                          <a:spcPct val="107000"/>
                        </a:lnSpc>
                        <a:spcAft>
                          <a:spcPts val="0"/>
                        </a:spcAft>
                      </a:pPr>
                      <a:r>
                        <a:rPr lang="ru-RU" sz="1400">
                          <a:effectLst/>
                        </a:rPr>
                        <a:t>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МЕТОДИКАЛЫК КУРАЛ</a:t>
                      </a:r>
                    </a:p>
                    <a:p>
                      <a:pPr algn="just">
                        <a:lnSpc>
                          <a:spcPct val="107000"/>
                        </a:lnSpc>
                        <a:spcAft>
                          <a:spcPts val="0"/>
                        </a:spcAft>
                      </a:pPr>
                      <a:r>
                        <a:rPr lang="ru-RU" sz="1400">
                          <a:effectLst/>
                        </a:rPr>
                        <a:t>орто кесиптик билим берүү уюмдары программалык аккредитациядан өтүү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Токсобаева Б.А.,</a:t>
                      </a:r>
                    </a:p>
                    <a:p>
                      <a:pPr algn="just">
                        <a:lnSpc>
                          <a:spcPct val="107000"/>
                        </a:lnSpc>
                        <a:spcAft>
                          <a:spcPts val="0"/>
                        </a:spcAft>
                      </a:pPr>
                      <a:r>
                        <a:rPr lang="ru-RU" sz="1400">
                          <a:effectLst/>
                        </a:rPr>
                        <a:t>Эсенгулова Н.А.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06.09.2024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http://www.akkr.kg/regulations/</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ky-KG" sz="1400">
                          <a:effectLst/>
                        </a:rPr>
                        <a:t>Бул стандарттар кошумча билим берүүчү билим берүү уюмун программдык аккредитациялоо тартибин даярдоого жана ишке ашырууга карата талаптарды аныктайт.</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extLst>
                  <a:ext uri="{0D108BD9-81ED-4DB2-BD59-A6C34878D82A}">
                    <a16:rowId xmlns:a16="http://schemas.microsoft.com/office/drawing/2014/main" val="1931919834"/>
                  </a:ext>
                </a:extLst>
              </a:tr>
              <a:tr h="2175769">
                <a:tc>
                  <a:txBody>
                    <a:bodyPr/>
                    <a:lstStyle/>
                    <a:p>
                      <a:pPr algn="just">
                        <a:lnSpc>
                          <a:spcPct val="107000"/>
                        </a:lnSpc>
                        <a:spcAft>
                          <a:spcPts val="0"/>
                        </a:spcAft>
                      </a:pPr>
                      <a:r>
                        <a:rPr lang="ru-RU" sz="1400">
                          <a:effectLst/>
                        </a:rPr>
                        <a:t>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МЕТОДИКАЛЫК КУРАЛ</a:t>
                      </a:r>
                    </a:p>
                    <a:p>
                      <a:pPr algn="just">
                        <a:lnSpc>
                          <a:spcPct val="107000"/>
                        </a:lnSpc>
                        <a:spcAft>
                          <a:spcPts val="0"/>
                        </a:spcAft>
                      </a:pPr>
                      <a:r>
                        <a:rPr lang="ru-RU" sz="1400">
                          <a:effectLst/>
                        </a:rPr>
                        <a:t>Жогорку билим берүү уюмдары институционалдык </a:t>
                      </a:r>
                    </a:p>
                    <a:p>
                      <a:pPr algn="just">
                        <a:lnSpc>
                          <a:spcPct val="107000"/>
                        </a:lnSpc>
                        <a:spcAft>
                          <a:spcPts val="0"/>
                        </a:spcAft>
                      </a:pPr>
                      <a:r>
                        <a:rPr lang="ru-RU" sz="1400">
                          <a:effectLst/>
                        </a:rPr>
                        <a:t>аккредитациядан өтүү</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Токсобаева Б.А.,</a:t>
                      </a:r>
                    </a:p>
                    <a:p>
                      <a:pPr algn="just">
                        <a:lnSpc>
                          <a:spcPct val="107000"/>
                        </a:lnSpc>
                        <a:spcAft>
                          <a:spcPts val="0"/>
                        </a:spcAft>
                      </a:pPr>
                      <a:r>
                        <a:rPr lang="ru-RU" sz="1400">
                          <a:effectLst/>
                        </a:rPr>
                        <a:t>Эсенгулова Н.А.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06.09.2024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http://www.akkr.kg/regulations/</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dirty="0" err="1">
                          <a:effectLst/>
                        </a:rPr>
                        <a:t>Бул</a:t>
                      </a:r>
                      <a:r>
                        <a:rPr lang="ru-RU" sz="1400" dirty="0">
                          <a:effectLst/>
                        </a:rPr>
                        <a:t> </a:t>
                      </a:r>
                      <a:r>
                        <a:rPr lang="ru-RU" sz="1400" dirty="0" err="1">
                          <a:effectLst/>
                        </a:rPr>
                        <a:t>стандарттар</a:t>
                      </a:r>
                      <a:r>
                        <a:rPr lang="ru-RU" sz="1400" dirty="0">
                          <a:effectLst/>
                        </a:rPr>
                        <a:t> </a:t>
                      </a:r>
                      <a:r>
                        <a:rPr lang="ru-RU" sz="1400" dirty="0" err="1">
                          <a:effectLst/>
                        </a:rPr>
                        <a:t>Кыргыз</a:t>
                      </a:r>
                      <a:r>
                        <a:rPr lang="ru-RU" sz="1400" dirty="0">
                          <a:effectLst/>
                        </a:rPr>
                        <a:t> </a:t>
                      </a:r>
                      <a:r>
                        <a:rPr lang="ru-RU" sz="1400" dirty="0" err="1">
                          <a:effectLst/>
                        </a:rPr>
                        <a:t>Республикасынын</a:t>
                      </a:r>
                      <a:r>
                        <a:rPr lang="ru-RU" sz="1400" dirty="0">
                          <a:effectLst/>
                        </a:rPr>
                        <a:t> </a:t>
                      </a:r>
                      <a:r>
                        <a:rPr lang="ru-RU" sz="1400" dirty="0" err="1">
                          <a:effectLst/>
                        </a:rPr>
                        <a:t>жогорку</a:t>
                      </a:r>
                      <a:r>
                        <a:rPr lang="ru-RU" sz="1400" dirty="0">
                          <a:effectLst/>
                        </a:rPr>
                        <a:t> </a:t>
                      </a:r>
                      <a:r>
                        <a:rPr lang="ru-RU" sz="1400" dirty="0" err="1">
                          <a:effectLst/>
                        </a:rPr>
                        <a:t>билим</a:t>
                      </a:r>
                      <a:r>
                        <a:rPr lang="ru-RU" sz="1400" dirty="0">
                          <a:effectLst/>
                        </a:rPr>
                        <a:t> </a:t>
                      </a:r>
                      <a:r>
                        <a:rPr lang="ru-RU" sz="1400" dirty="0" err="1">
                          <a:effectLst/>
                        </a:rPr>
                        <a:t>берүүнүн</a:t>
                      </a:r>
                      <a:r>
                        <a:rPr lang="ru-RU" sz="1400" dirty="0">
                          <a:effectLst/>
                        </a:rPr>
                        <a:t> </a:t>
                      </a:r>
                      <a:r>
                        <a:rPr lang="ru-RU" sz="1400" dirty="0" err="1">
                          <a:effectLst/>
                        </a:rPr>
                        <a:t>билим</a:t>
                      </a:r>
                      <a:r>
                        <a:rPr lang="ru-RU" sz="1400" dirty="0">
                          <a:effectLst/>
                        </a:rPr>
                        <a:t> </a:t>
                      </a:r>
                      <a:r>
                        <a:rPr lang="ru-RU" sz="1400" dirty="0" err="1">
                          <a:effectLst/>
                        </a:rPr>
                        <a:t>берүү</a:t>
                      </a:r>
                      <a:r>
                        <a:rPr lang="ru-RU" sz="1400" dirty="0">
                          <a:effectLst/>
                        </a:rPr>
                        <a:t> </a:t>
                      </a:r>
                      <a:r>
                        <a:rPr lang="ru-RU" sz="1400" dirty="0" err="1">
                          <a:effectLst/>
                        </a:rPr>
                        <a:t>уюмдарына</a:t>
                      </a:r>
                      <a:r>
                        <a:rPr lang="ru-RU" sz="1400" dirty="0">
                          <a:effectLst/>
                        </a:rPr>
                        <a:t> </a:t>
                      </a:r>
                      <a:r>
                        <a:rPr lang="ru-RU" sz="1400" dirty="0" err="1">
                          <a:effectLst/>
                        </a:rPr>
                        <a:t>институционалдык</a:t>
                      </a:r>
                      <a:endParaRPr lang="ru-RU" sz="1400" dirty="0">
                        <a:effectLst/>
                      </a:endParaRPr>
                    </a:p>
                    <a:p>
                      <a:pPr algn="just">
                        <a:lnSpc>
                          <a:spcPct val="107000"/>
                        </a:lnSpc>
                        <a:spcAft>
                          <a:spcPts val="0"/>
                        </a:spcAft>
                      </a:pPr>
                      <a:r>
                        <a:rPr lang="ru-RU" sz="1400" dirty="0" err="1">
                          <a:effectLst/>
                        </a:rPr>
                        <a:t>аккредитациядан</a:t>
                      </a:r>
                      <a:r>
                        <a:rPr lang="ru-RU" sz="1400" dirty="0">
                          <a:effectLst/>
                        </a:rPr>
                        <a:t> </a:t>
                      </a:r>
                      <a:r>
                        <a:rPr lang="ru-RU" sz="1400" dirty="0" err="1">
                          <a:effectLst/>
                        </a:rPr>
                        <a:t>өтүүгө</a:t>
                      </a:r>
                      <a:r>
                        <a:rPr lang="ru-RU" sz="1400" dirty="0">
                          <a:effectLst/>
                        </a:rPr>
                        <a:t> </a:t>
                      </a:r>
                      <a:r>
                        <a:rPr lang="ru-RU" sz="1400" dirty="0" err="1">
                          <a:effectLst/>
                        </a:rPr>
                        <a:t>ылыйык</a:t>
                      </a:r>
                      <a:r>
                        <a:rPr lang="ru-RU" sz="1400" dirty="0">
                          <a:effectLst/>
                        </a:rPr>
                        <a:t> </a:t>
                      </a:r>
                      <a:r>
                        <a:rPr lang="ru-RU" sz="1400" dirty="0" err="1">
                          <a:effectLst/>
                        </a:rPr>
                        <a:t>иштелип</a:t>
                      </a:r>
                      <a:r>
                        <a:rPr lang="ru-RU" sz="1400" dirty="0">
                          <a:effectLst/>
                        </a:rPr>
                        <a:t> </a:t>
                      </a:r>
                      <a:r>
                        <a:rPr lang="ru-RU" sz="1400" dirty="0" err="1">
                          <a:effectLst/>
                        </a:rPr>
                        <a:t>чыккан</a:t>
                      </a:r>
                      <a:r>
                        <a:rPr lang="ru-RU" sz="1400" dirty="0">
                          <a:effectLst/>
                        </a:rPr>
                        <a:t>.</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extLst>
                  <a:ext uri="{0D108BD9-81ED-4DB2-BD59-A6C34878D82A}">
                    <a16:rowId xmlns:a16="http://schemas.microsoft.com/office/drawing/2014/main" val="3984571703"/>
                  </a:ext>
                </a:extLst>
              </a:tr>
            </a:tbl>
          </a:graphicData>
        </a:graphic>
      </p:graphicFrame>
    </p:spTree>
    <p:extLst>
      <p:ext uri="{BB962C8B-B14F-4D97-AF65-F5344CB8AC3E}">
        <p14:creationId xmlns:p14="http://schemas.microsoft.com/office/powerpoint/2010/main" val="29367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2991599256"/>
              </p:ext>
            </p:extLst>
          </p:nvPr>
        </p:nvGraphicFramePr>
        <p:xfrm>
          <a:off x="2" y="0"/>
          <a:ext cx="12191997" cy="6857999"/>
        </p:xfrm>
        <a:graphic>
          <a:graphicData uri="http://schemas.openxmlformats.org/drawingml/2006/table">
            <a:tbl>
              <a:tblPr firstRow="1" firstCol="1" bandRow="1">
                <a:tableStyleId>{5C22544A-7EE6-4342-B048-85BDC9FD1C3A}</a:tableStyleId>
              </a:tblPr>
              <a:tblGrid>
                <a:gridCol w="503131">
                  <a:extLst>
                    <a:ext uri="{9D8B030D-6E8A-4147-A177-3AD203B41FA5}">
                      <a16:colId xmlns:a16="http://schemas.microsoft.com/office/drawing/2014/main" val="2693830644"/>
                    </a:ext>
                  </a:extLst>
                </a:gridCol>
                <a:gridCol w="2455377">
                  <a:extLst>
                    <a:ext uri="{9D8B030D-6E8A-4147-A177-3AD203B41FA5}">
                      <a16:colId xmlns:a16="http://schemas.microsoft.com/office/drawing/2014/main" val="359502457"/>
                    </a:ext>
                  </a:extLst>
                </a:gridCol>
                <a:gridCol w="1850142">
                  <a:extLst>
                    <a:ext uri="{9D8B030D-6E8A-4147-A177-3AD203B41FA5}">
                      <a16:colId xmlns:a16="http://schemas.microsoft.com/office/drawing/2014/main" val="2540835429"/>
                    </a:ext>
                  </a:extLst>
                </a:gridCol>
                <a:gridCol w="1637326">
                  <a:extLst>
                    <a:ext uri="{9D8B030D-6E8A-4147-A177-3AD203B41FA5}">
                      <a16:colId xmlns:a16="http://schemas.microsoft.com/office/drawing/2014/main" val="836017214"/>
                    </a:ext>
                  </a:extLst>
                </a:gridCol>
                <a:gridCol w="1220306">
                  <a:extLst>
                    <a:ext uri="{9D8B030D-6E8A-4147-A177-3AD203B41FA5}">
                      <a16:colId xmlns:a16="http://schemas.microsoft.com/office/drawing/2014/main" val="694752180"/>
                    </a:ext>
                  </a:extLst>
                </a:gridCol>
                <a:gridCol w="4525715">
                  <a:extLst>
                    <a:ext uri="{9D8B030D-6E8A-4147-A177-3AD203B41FA5}">
                      <a16:colId xmlns:a16="http://schemas.microsoft.com/office/drawing/2014/main" val="1133959270"/>
                    </a:ext>
                  </a:extLst>
                </a:gridCol>
              </a:tblGrid>
              <a:tr h="2087217">
                <a:tc>
                  <a:txBody>
                    <a:bodyPr/>
                    <a:lstStyle/>
                    <a:p>
                      <a:pPr algn="just">
                        <a:lnSpc>
                          <a:spcPct val="107000"/>
                        </a:lnSpc>
                        <a:spcAft>
                          <a:spcPts val="0"/>
                        </a:spcAft>
                      </a:pPr>
                      <a:r>
                        <a:rPr lang="ru-RU" sz="1400">
                          <a:effectLst/>
                        </a:rPr>
                        <a:t>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МЕТОДИКАЛЫК КУРАЛ</a:t>
                      </a:r>
                    </a:p>
                    <a:p>
                      <a:pPr algn="just">
                        <a:lnSpc>
                          <a:spcPct val="107000"/>
                        </a:lnSpc>
                        <a:spcAft>
                          <a:spcPts val="0"/>
                        </a:spcAft>
                      </a:pPr>
                      <a:r>
                        <a:rPr lang="ru-RU" sz="1400">
                          <a:effectLst/>
                        </a:rPr>
                        <a:t>Жогорку билим берүү уюмдары программалык </a:t>
                      </a:r>
                    </a:p>
                    <a:p>
                      <a:pPr algn="just">
                        <a:lnSpc>
                          <a:spcPct val="107000"/>
                        </a:lnSpc>
                        <a:spcAft>
                          <a:spcPts val="0"/>
                        </a:spcAft>
                      </a:pPr>
                      <a:r>
                        <a:rPr lang="ru-RU" sz="1400">
                          <a:effectLst/>
                        </a:rPr>
                        <a:t>аккредитациядан өтүү</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Токсобаева Б.А.,</a:t>
                      </a:r>
                    </a:p>
                    <a:p>
                      <a:pPr algn="just">
                        <a:lnSpc>
                          <a:spcPct val="107000"/>
                        </a:lnSpc>
                        <a:spcAft>
                          <a:spcPts val="0"/>
                        </a:spcAft>
                      </a:pPr>
                      <a:r>
                        <a:rPr lang="ru-RU" sz="1400">
                          <a:effectLst/>
                        </a:rPr>
                        <a:t>Эсенгулова Н.А.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06.09.2024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http://www.akkr.kg/regulations/</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Бул стандарттар Кыргыз Республикасынын жогорку билим берүүнүн билим берүү уюмдарына программалык</a:t>
                      </a:r>
                    </a:p>
                    <a:p>
                      <a:pPr algn="just">
                        <a:lnSpc>
                          <a:spcPct val="107000"/>
                        </a:lnSpc>
                        <a:spcAft>
                          <a:spcPts val="0"/>
                        </a:spcAft>
                      </a:pPr>
                      <a:r>
                        <a:rPr lang="ru-RU" sz="1400">
                          <a:effectLst/>
                        </a:rPr>
                        <a:t>аккредитациядан өтүүгө ылыйык иштелип чыккан.</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extLst>
                  <a:ext uri="{0D108BD9-81ED-4DB2-BD59-A6C34878D82A}">
                    <a16:rowId xmlns:a16="http://schemas.microsoft.com/office/drawing/2014/main" val="3388489551"/>
                  </a:ext>
                </a:extLst>
              </a:tr>
              <a:tr h="2981740">
                <a:tc>
                  <a:txBody>
                    <a:bodyPr/>
                    <a:lstStyle/>
                    <a:p>
                      <a:pPr algn="just">
                        <a:lnSpc>
                          <a:spcPct val="107000"/>
                        </a:lnSpc>
                        <a:spcAft>
                          <a:spcPts val="0"/>
                        </a:spcAft>
                      </a:pPr>
                      <a:r>
                        <a:rPr lang="ru-RU" sz="1400">
                          <a:effectLst/>
                        </a:rPr>
                        <a:t>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Окуу уюмдарынын</a:t>
                      </a:r>
                    </a:p>
                    <a:p>
                      <a:pPr algn="just">
                        <a:lnSpc>
                          <a:spcPct val="107000"/>
                        </a:lnSpc>
                        <a:spcAft>
                          <a:spcPts val="0"/>
                        </a:spcAft>
                      </a:pPr>
                      <a:r>
                        <a:rPr lang="ru-RU" sz="1400">
                          <a:effectLst/>
                        </a:rPr>
                        <a:t>озун-озу  баалоо учун методологиялык сунуштар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Токсобаева Б.А.,</a:t>
                      </a:r>
                    </a:p>
                    <a:p>
                      <a:pPr algn="just">
                        <a:lnSpc>
                          <a:spcPct val="107000"/>
                        </a:lnSpc>
                        <a:spcAft>
                          <a:spcPts val="0"/>
                        </a:spcAft>
                      </a:pPr>
                      <a:r>
                        <a:rPr lang="ru-RU" sz="1400">
                          <a:effectLst/>
                        </a:rPr>
                        <a:t>Эсенгулова Н.А.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06.09.2024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http://www.akkr.kg/regulations/</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Бул колдонмо тышкы эксперттик комиссиялар жана билим берүү уюмдары үчүн өзүн-өзү баалоо боюнча отчетту жазууда аккредиттелген билим берүү уюмунун же билим берүү программасынын өзүн өзү баалоо боюнча колдонмо катары иштелип чыккан.</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extLst>
                  <a:ext uri="{0D108BD9-81ED-4DB2-BD59-A6C34878D82A}">
                    <a16:rowId xmlns:a16="http://schemas.microsoft.com/office/drawing/2014/main" val="2365204581"/>
                  </a:ext>
                </a:extLst>
              </a:tr>
              <a:tr h="1789042">
                <a:tc>
                  <a:txBody>
                    <a:bodyPr/>
                    <a:lstStyle/>
                    <a:p>
                      <a:pPr algn="just">
                        <a:lnSpc>
                          <a:spcPct val="107000"/>
                        </a:lnSpc>
                        <a:spcAft>
                          <a:spcPts val="0"/>
                        </a:spcAft>
                      </a:pPr>
                      <a:r>
                        <a:rPr lang="ru-RU" sz="1400">
                          <a:effectLst/>
                        </a:rPr>
                        <a:t>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Агентствонун нормативдик документтери кайрадан каралып иштелип чыкты.</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Токсобаева Б.А.,</a:t>
                      </a:r>
                    </a:p>
                    <a:p>
                      <a:pPr algn="just">
                        <a:lnSpc>
                          <a:spcPct val="107000"/>
                        </a:lnSpc>
                        <a:spcAft>
                          <a:spcPts val="0"/>
                        </a:spcAft>
                      </a:pPr>
                      <a:r>
                        <a:rPr lang="ru-RU" sz="1400">
                          <a:effectLst/>
                        </a:rPr>
                        <a:t>Эсенгулова Н.А.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06.09.2024</a:t>
                      </a:r>
                    </a:p>
                    <a:p>
                      <a:pPr algn="just">
                        <a:lnSpc>
                          <a:spcPct val="107000"/>
                        </a:lnSpc>
                        <a:spcAft>
                          <a:spcPts val="0"/>
                        </a:spcAft>
                      </a:pPr>
                      <a:r>
                        <a:rPr lang="ru-RU" sz="1400">
                          <a:effectLst/>
                        </a:rPr>
                        <a:t>17.12.2024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a:effectLst/>
                        </a:rPr>
                        <a:t>http://www.akkr.kg/regulations/</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tc>
                  <a:txBody>
                    <a:bodyPr/>
                    <a:lstStyle/>
                    <a:p>
                      <a:pPr algn="just">
                        <a:lnSpc>
                          <a:spcPct val="107000"/>
                        </a:lnSpc>
                        <a:spcAft>
                          <a:spcPts val="0"/>
                        </a:spcAft>
                      </a:pPr>
                      <a:r>
                        <a:rPr lang="ru-RU" sz="1400" dirty="0" err="1">
                          <a:effectLst/>
                        </a:rPr>
                        <a:t>Агентствонун</a:t>
                      </a:r>
                      <a:r>
                        <a:rPr lang="ru-RU" sz="1400" dirty="0">
                          <a:effectLst/>
                        </a:rPr>
                        <a:t> </a:t>
                      </a:r>
                      <a:r>
                        <a:rPr lang="ru-RU" sz="1400" dirty="0" err="1">
                          <a:effectLst/>
                        </a:rPr>
                        <a:t>ишмердүүлүгүнө</a:t>
                      </a:r>
                      <a:r>
                        <a:rPr lang="ru-RU" sz="1400" dirty="0">
                          <a:effectLst/>
                        </a:rPr>
                        <a:t> </a:t>
                      </a:r>
                      <a:r>
                        <a:rPr lang="ru-RU" sz="1400" dirty="0" err="1">
                          <a:effectLst/>
                        </a:rPr>
                        <a:t>тиешелуу</a:t>
                      </a:r>
                      <a:r>
                        <a:rPr lang="ru-RU" sz="1400" dirty="0">
                          <a:effectLst/>
                        </a:rPr>
                        <a:t> </a:t>
                      </a:r>
                      <a:r>
                        <a:rPr lang="ru-RU" sz="1400" dirty="0" err="1">
                          <a:effectLst/>
                        </a:rPr>
                        <a:t>жоболор</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171" marR="52171" marT="0" marB="0"/>
                </a:tc>
                <a:extLst>
                  <a:ext uri="{0D108BD9-81ED-4DB2-BD59-A6C34878D82A}">
                    <a16:rowId xmlns:a16="http://schemas.microsoft.com/office/drawing/2014/main" val="4225102265"/>
                  </a:ext>
                </a:extLst>
              </a:tr>
            </a:tbl>
          </a:graphicData>
        </a:graphic>
      </p:graphicFrame>
    </p:spTree>
    <p:extLst>
      <p:ext uri="{BB962C8B-B14F-4D97-AF65-F5344CB8AC3E}">
        <p14:creationId xmlns:p14="http://schemas.microsoft.com/office/powerpoint/2010/main" val="411287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y-KG" sz="2400" b="1" dirty="0"/>
              <a:t>2024-жыл 4-квартал ичинде илимий иш-чараларды өткөрүүнүн жана катышуунун жыйынтыгы</a:t>
            </a:r>
            <a:r>
              <a:rPr lang="ky-KG" sz="2400" dirty="0"/>
              <a:t> </a:t>
            </a:r>
            <a:r>
              <a:rPr lang="ru-RU" dirty="0"/>
              <a:t/>
            </a:r>
            <a:br>
              <a:rPr lang="ru-RU" dirty="0"/>
            </a:br>
            <a:endParaRPr lang="ru-RU"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2895945199"/>
              </p:ext>
            </p:extLst>
          </p:nvPr>
        </p:nvGraphicFramePr>
        <p:xfrm>
          <a:off x="0" y="1644242"/>
          <a:ext cx="12191999" cy="5213758"/>
        </p:xfrm>
        <a:graphic>
          <a:graphicData uri="http://schemas.openxmlformats.org/drawingml/2006/table">
            <a:tbl>
              <a:tblPr firstRow="1" firstCol="1" bandRow="1">
                <a:tableStyleId>{5C22544A-7EE6-4342-B048-85BDC9FD1C3A}</a:tableStyleId>
              </a:tblPr>
              <a:tblGrid>
                <a:gridCol w="502928">
                  <a:extLst>
                    <a:ext uri="{9D8B030D-6E8A-4147-A177-3AD203B41FA5}">
                      <a16:colId xmlns:a16="http://schemas.microsoft.com/office/drawing/2014/main" val="3076456338"/>
                    </a:ext>
                  </a:extLst>
                </a:gridCol>
                <a:gridCol w="3151598">
                  <a:extLst>
                    <a:ext uri="{9D8B030D-6E8A-4147-A177-3AD203B41FA5}">
                      <a16:colId xmlns:a16="http://schemas.microsoft.com/office/drawing/2014/main" val="3542227160"/>
                    </a:ext>
                  </a:extLst>
                </a:gridCol>
                <a:gridCol w="2614238">
                  <a:extLst>
                    <a:ext uri="{9D8B030D-6E8A-4147-A177-3AD203B41FA5}">
                      <a16:colId xmlns:a16="http://schemas.microsoft.com/office/drawing/2014/main" val="1572236005"/>
                    </a:ext>
                  </a:extLst>
                </a:gridCol>
                <a:gridCol w="3138072">
                  <a:extLst>
                    <a:ext uri="{9D8B030D-6E8A-4147-A177-3AD203B41FA5}">
                      <a16:colId xmlns:a16="http://schemas.microsoft.com/office/drawing/2014/main" val="2957266968"/>
                    </a:ext>
                  </a:extLst>
                </a:gridCol>
                <a:gridCol w="2785163">
                  <a:extLst>
                    <a:ext uri="{9D8B030D-6E8A-4147-A177-3AD203B41FA5}">
                      <a16:colId xmlns:a16="http://schemas.microsoft.com/office/drawing/2014/main" val="2826043396"/>
                    </a:ext>
                  </a:extLst>
                </a:gridCol>
              </a:tblGrid>
              <a:tr h="868960">
                <a:tc>
                  <a:txBody>
                    <a:bodyPr/>
                    <a:lstStyle/>
                    <a:p>
                      <a:pPr algn="just">
                        <a:lnSpc>
                          <a:spcPct val="107000"/>
                        </a:lnSpc>
                        <a:spcAft>
                          <a:spcPts val="0"/>
                        </a:spcAft>
                      </a:pPr>
                      <a:r>
                        <a:rPr lang="ru-RU" sz="2000">
                          <a:effectLst/>
                        </a:rPr>
                        <a:t>№</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Иш-чаранын аталышы</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  Өткөрүлгөн жери</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Өткөрүлгөн датасы</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Жыйынтыгы</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9500911"/>
                  </a:ext>
                </a:extLst>
              </a:tr>
              <a:tr h="1737919">
                <a:tc>
                  <a:txBody>
                    <a:bodyPr/>
                    <a:lstStyle/>
                    <a:p>
                      <a:pPr algn="just">
                        <a:lnSpc>
                          <a:spcPct val="107000"/>
                        </a:lnSpc>
                        <a:spcAft>
                          <a:spcPts val="0"/>
                        </a:spcAft>
                      </a:pPr>
                      <a:r>
                        <a:rPr lang="ru-RU" sz="2000" dirty="0">
                          <a:effectLst/>
                        </a:rPr>
                        <a:t>1</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Агентствонун эксперттерин даярдоо боюнча кезектеги семинар</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Рейтингди жана сапатты аккредиттоо агенттиги, Бишкек</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24-25.01.2024</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Сертификаттар берилди</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0754605"/>
                  </a:ext>
                </a:extLst>
              </a:tr>
              <a:tr h="2606879">
                <a:tc>
                  <a:txBody>
                    <a:bodyPr/>
                    <a:lstStyle/>
                    <a:p>
                      <a:pPr algn="just">
                        <a:lnSpc>
                          <a:spcPct val="107000"/>
                        </a:lnSpc>
                        <a:spcAft>
                          <a:spcPts val="0"/>
                        </a:spcAft>
                      </a:pPr>
                      <a:r>
                        <a:rPr lang="ru-RU" sz="2000">
                          <a:effectLst/>
                        </a:rPr>
                        <a:t>2</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СЕМИНАР: «ИСО сапатты башкаруу системасынын "Университет 4.0" моделиндеги калыптанышынын ролу»</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dirty="0" err="1">
                          <a:effectLst/>
                        </a:rPr>
                        <a:t>Рейтингди</a:t>
                      </a:r>
                      <a:r>
                        <a:rPr lang="ru-RU" sz="2000" dirty="0">
                          <a:effectLst/>
                        </a:rPr>
                        <a:t> </a:t>
                      </a:r>
                      <a:r>
                        <a:rPr lang="ru-RU" sz="2000" dirty="0" err="1">
                          <a:effectLst/>
                        </a:rPr>
                        <a:t>жана</a:t>
                      </a:r>
                      <a:r>
                        <a:rPr lang="ru-RU" sz="2000" dirty="0">
                          <a:effectLst/>
                        </a:rPr>
                        <a:t> </a:t>
                      </a:r>
                      <a:r>
                        <a:rPr lang="ru-RU" sz="2000" dirty="0" err="1">
                          <a:effectLst/>
                        </a:rPr>
                        <a:t>сапатты</a:t>
                      </a:r>
                      <a:r>
                        <a:rPr lang="ru-RU" sz="2000" dirty="0">
                          <a:effectLst/>
                        </a:rPr>
                        <a:t> </a:t>
                      </a:r>
                      <a:r>
                        <a:rPr lang="ru-RU" sz="2000" dirty="0" err="1">
                          <a:effectLst/>
                        </a:rPr>
                        <a:t>аккредиттоо</a:t>
                      </a:r>
                      <a:r>
                        <a:rPr lang="ru-RU" sz="2000" dirty="0">
                          <a:effectLst/>
                        </a:rPr>
                        <a:t> </a:t>
                      </a:r>
                      <a:r>
                        <a:rPr lang="ru-RU" sz="2000" dirty="0" err="1">
                          <a:effectLst/>
                        </a:rPr>
                        <a:t>агенттиги</a:t>
                      </a:r>
                      <a:r>
                        <a:rPr lang="ru-RU" sz="2000" dirty="0">
                          <a:effectLst/>
                        </a:rPr>
                        <a:t>, Бишкек</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a:effectLst/>
                        </a:rPr>
                        <a:t>24.04.2024</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000" dirty="0" err="1">
                          <a:effectLst/>
                        </a:rPr>
                        <a:t>Сертификаттар</a:t>
                      </a:r>
                      <a:r>
                        <a:rPr lang="ru-RU" sz="2000" dirty="0">
                          <a:effectLst/>
                        </a:rPr>
                        <a:t> </a:t>
                      </a:r>
                      <a:r>
                        <a:rPr lang="ru-RU" sz="2000" dirty="0" err="1">
                          <a:effectLst/>
                        </a:rPr>
                        <a:t>берилди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45933494"/>
                  </a:ext>
                </a:extLst>
              </a:tr>
            </a:tbl>
          </a:graphicData>
        </a:graphic>
      </p:graphicFrame>
    </p:spTree>
    <p:extLst>
      <p:ext uri="{BB962C8B-B14F-4D97-AF65-F5344CB8AC3E}">
        <p14:creationId xmlns:p14="http://schemas.microsoft.com/office/powerpoint/2010/main" val="650374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endParaRPr lang="ru-RU" dirty="0" smtClean="0"/>
          </a:p>
          <a:p>
            <a:pPr marL="0" indent="0" algn="ctr">
              <a:buNone/>
            </a:pPr>
            <a:r>
              <a:rPr lang="ru-RU" sz="3200" b="1" i="1" dirty="0" err="1" smtClean="0"/>
              <a:t>КӨн</a:t>
            </a:r>
            <a:r>
              <a:rPr lang="ru-RU" sz="3200" b="1" i="1" dirty="0" err="1"/>
              <a:t>Y</a:t>
            </a:r>
            <a:r>
              <a:rPr lang="ru-RU" sz="3200" b="1" i="1" dirty="0" err="1" smtClean="0"/>
              <a:t>л</a:t>
            </a:r>
            <a:r>
              <a:rPr lang="ru-RU" sz="3200" b="1" i="1" dirty="0" smtClean="0"/>
              <a:t> </a:t>
            </a:r>
            <a:r>
              <a:rPr lang="ru-RU" sz="3200" b="1" i="1" dirty="0" err="1" smtClean="0"/>
              <a:t>бурганыныздарга</a:t>
            </a:r>
            <a:r>
              <a:rPr lang="ru-RU" sz="3200" b="1" i="1" dirty="0" smtClean="0"/>
              <a:t> </a:t>
            </a:r>
            <a:r>
              <a:rPr lang="ru-RU" sz="3200" b="1" i="1" dirty="0" err="1" smtClean="0"/>
              <a:t>чон</a:t>
            </a:r>
            <a:r>
              <a:rPr lang="ru-RU" sz="3200" b="1" i="1" dirty="0" smtClean="0"/>
              <a:t> </a:t>
            </a:r>
            <a:r>
              <a:rPr lang="ru-RU" sz="3200" b="1" i="1" dirty="0" err="1" smtClean="0"/>
              <a:t>рахмат</a:t>
            </a:r>
            <a:r>
              <a:rPr lang="ru-RU" sz="3200" b="1" i="1" dirty="0" smtClean="0"/>
              <a:t>!!!</a:t>
            </a:r>
            <a:endParaRPr lang="ru-RU" sz="3200" b="1" i="1" dirty="0"/>
          </a:p>
        </p:txBody>
      </p:sp>
      <p:pic>
        <p:nvPicPr>
          <p:cNvPr id="4" name="Рисунок 3"/>
          <p:cNvPicPr>
            <a:picLocks noChangeAspect="1"/>
          </p:cNvPicPr>
          <p:nvPr/>
        </p:nvPicPr>
        <p:blipFill>
          <a:blip r:embed="rId2"/>
          <a:stretch>
            <a:fillRect/>
          </a:stretch>
        </p:blipFill>
        <p:spPr>
          <a:xfrm>
            <a:off x="4521666" y="343949"/>
            <a:ext cx="2523963" cy="1633870"/>
          </a:xfrm>
          <a:prstGeom prst="rect">
            <a:avLst/>
          </a:prstGeom>
        </p:spPr>
      </p:pic>
    </p:spTree>
    <p:extLst>
      <p:ext uri="{BB962C8B-B14F-4D97-AF65-F5344CB8AC3E}">
        <p14:creationId xmlns:p14="http://schemas.microsoft.com/office/powerpoint/2010/main" val="2083752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graphicFrame>
        <p:nvGraphicFramePr>
          <p:cNvPr id="4" name="Таблица 3"/>
          <p:cNvGraphicFramePr>
            <a:graphicFrameLocks noGrp="1"/>
          </p:cNvGraphicFramePr>
          <p:nvPr>
            <p:extLst>
              <p:ext uri="{D42A27DB-BD31-4B8C-83A1-F6EECF244321}">
                <p14:modId xmlns:p14="http://schemas.microsoft.com/office/powerpoint/2010/main" val="1322648321"/>
              </p:ext>
            </p:extLst>
          </p:nvPr>
        </p:nvGraphicFramePr>
        <p:xfrm>
          <a:off x="0" y="1596004"/>
          <a:ext cx="12071757" cy="5261995"/>
        </p:xfrm>
        <a:graphic>
          <a:graphicData uri="http://schemas.openxmlformats.org/drawingml/2006/table">
            <a:tbl>
              <a:tblPr firstRow="1" firstCol="1" bandRow="1">
                <a:tableStyleId>{5C22544A-7EE6-4342-B048-85BDC9FD1C3A}</a:tableStyleId>
              </a:tblPr>
              <a:tblGrid>
                <a:gridCol w="624840">
                  <a:extLst>
                    <a:ext uri="{9D8B030D-6E8A-4147-A177-3AD203B41FA5}">
                      <a16:colId xmlns:a16="http://schemas.microsoft.com/office/drawing/2014/main" val="1178306789"/>
                    </a:ext>
                  </a:extLst>
                </a:gridCol>
                <a:gridCol w="3280117">
                  <a:extLst>
                    <a:ext uri="{9D8B030D-6E8A-4147-A177-3AD203B41FA5}">
                      <a16:colId xmlns:a16="http://schemas.microsoft.com/office/drawing/2014/main" val="827358506"/>
                    </a:ext>
                  </a:extLst>
                </a:gridCol>
                <a:gridCol w="2077936">
                  <a:extLst>
                    <a:ext uri="{9D8B030D-6E8A-4147-A177-3AD203B41FA5}">
                      <a16:colId xmlns:a16="http://schemas.microsoft.com/office/drawing/2014/main" val="2003443494"/>
                    </a:ext>
                  </a:extLst>
                </a:gridCol>
                <a:gridCol w="2862337">
                  <a:extLst>
                    <a:ext uri="{9D8B030D-6E8A-4147-A177-3AD203B41FA5}">
                      <a16:colId xmlns:a16="http://schemas.microsoft.com/office/drawing/2014/main" val="975027877"/>
                    </a:ext>
                  </a:extLst>
                </a:gridCol>
                <a:gridCol w="1797793">
                  <a:extLst>
                    <a:ext uri="{9D8B030D-6E8A-4147-A177-3AD203B41FA5}">
                      <a16:colId xmlns:a16="http://schemas.microsoft.com/office/drawing/2014/main" val="2890374197"/>
                    </a:ext>
                  </a:extLst>
                </a:gridCol>
                <a:gridCol w="1428734">
                  <a:extLst>
                    <a:ext uri="{9D8B030D-6E8A-4147-A177-3AD203B41FA5}">
                      <a16:colId xmlns:a16="http://schemas.microsoft.com/office/drawing/2014/main" val="1483210740"/>
                    </a:ext>
                  </a:extLst>
                </a:gridCol>
              </a:tblGrid>
              <a:tr h="1042144">
                <a:tc>
                  <a:txBody>
                    <a:bodyPr/>
                    <a:lstStyle/>
                    <a:p>
                      <a:pPr algn="just">
                        <a:lnSpc>
                          <a:spcPct val="107000"/>
                        </a:lnSpc>
                        <a:spcAft>
                          <a:spcPts val="0"/>
                        </a:spcAft>
                      </a:pPr>
                      <a:r>
                        <a:rPr lang="ru-RU" sz="1400">
                          <a:effectLst/>
                        </a:rPr>
                        <a:t>№</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Билим берүү уюмунун аталышы</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Программан ын шифры жана аталышы</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Аккредитациялоо жүргүзүлгөн мөөнөт (башталышы аягы)</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Чечим кабыл алынган күн</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Жыйын тыгы </a:t>
                      </a:r>
                    </a:p>
                    <a:p>
                      <a:pPr algn="just">
                        <a:lnSpc>
                          <a:spcPct val="107000"/>
                        </a:lnSpc>
                        <a:spcAft>
                          <a:spcPts val="0"/>
                        </a:spcAft>
                      </a:pPr>
                      <a:r>
                        <a:rPr lang="ru-RU" sz="1400">
                          <a:effectLst/>
                        </a:rPr>
                        <a:t> </a:t>
                      </a:r>
                    </a:p>
                    <a:p>
                      <a:pPr algn="just">
                        <a:lnSpc>
                          <a:spcPct val="107000"/>
                        </a:lnSpc>
                        <a:spcAft>
                          <a:spcPts val="0"/>
                        </a:spcAft>
                      </a:pPr>
                      <a:r>
                        <a:rPr lang="ru-RU" sz="1400">
                          <a:effectLst/>
                        </a:rPr>
                        <a:t> </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extLst>
                  <a:ext uri="{0D108BD9-81ED-4DB2-BD59-A6C34878D82A}">
                    <a16:rowId xmlns:a16="http://schemas.microsoft.com/office/drawing/2014/main" val="610717970"/>
                  </a:ext>
                </a:extLst>
              </a:tr>
              <a:tr h="259698">
                <a:tc>
                  <a:txBody>
                    <a:bodyPr/>
                    <a:lstStyle/>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ct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gridSpan="3">
                  <a:txBody>
                    <a:bodyPr/>
                    <a:lstStyle/>
                    <a:p>
                      <a:pPr algn="ctr">
                        <a:lnSpc>
                          <a:spcPct val="107000"/>
                        </a:lnSpc>
                        <a:spcAft>
                          <a:spcPts val="0"/>
                        </a:spcAft>
                      </a:pPr>
                      <a:r>
                        <a:rPr lang="ru-RU" sz="1400">
                          <a:effectLst/>
                        </a:rPr>
                        <a:t>Кесиптик орто билим берүү</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hMerge="1">
                  <a:txBody>
                    <a:bodyPr/>
                    <a:lstStyle/>
                    <a:p>
                      <a:endParaRPr lang="ru-RU"/>
                    </a:p>
                  </a:txBody>
                  <a:tcPr/>
                </a:tc>
                <a:tc hMerge="1">
                  <a:txBody>
                    <a:bodyPr/>
                    <a:lstStyle/>
                    <a:p>
                      <a:endParaRPr lang="ru-RU"/>
                    </a:p>
                  </a:txBody>
                  <a:tcPr/>
                </a:tc>
                <a:tc>
                  <a:txBody>
                    <a:bodyPr/>
                    <a:lstStyle/>
                    <a:p>
                      <a:pPr algn="ct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extLst>
                  <a:ext uri="{0D108BD9-81ED-4DB2-BD59-A6C34878D82A}">
                    <a16:rowId xmlns:a16="http://schemas.microsoft.com/office/drawing/2014/main" val="3898822636"/>
                  </a:ext>
                </a:extLst>
              </a:tr>
              <a:tr h="833717">
                <a:tc>
                  <a:txBody>
                    <a:bodyPr/>
                    <a:lstStyle/>
                    <a:p>
                      <a:pPr algn="just">
                        <a:lnSpc>
                          <a:spcPct val="107000"/>
                        </a:lnSpc>
                        <a:spcAft>
                          <a:spcPts val="0"/>
                        </a:spcAft>
                      </a:pPr>
                      <a:r>
                        <a:rPr lang="ru-RU" sz="1400" dirty="0">
                          <a:effectLst/>
                        </a:rPr>
                        <a:t>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dirty="0" err="1">
                          <a:effectLst/>
                        </a:rPr>
                        <a:t>Н.Давлесов</a:t>
                      </a:r>
                      <a:r>
                        <a:rPr lang="ru-RU" sz="1400" dirty="0">
                          <a:effectLst/>
                        </a:rPr>
                        <a:t> </a:t>
                      </a:r>
                      <a:r>
                        <a:rPr lang="ru-RU" sz="1400" dirty="0" err="1">
                          <a:effectLst/>
                        </a:rPr>
                        <a:t>атындагы</a:t>
                      </a:r>
                      <a:r>
                        <a:rPr lang="ru-RU" sz="1400" dirty="0">
                          <a:effectLst/>
                        </a:rPr>
                        <a:t> </a:t>
                      </a:r>
                      <a:r>
                        <a:rPr lang="ru-RU" sz="1400" dirty="0" err="1">
                          <a:effectLst/>
                        </a:rPr>
                        <a:t>Республикалык</a:t>
                      </a:r>
                      <a:r>
                        <a:rPr lang="ru-RU" sz="1400" dirty="0">
                          <a:effectLst/>
                        </a:rPr>
                        <a:t> </a:t>
                      </a:r>
                      <a:r>
                        <a:rPr lang="ru-RU" sz="1400" dirty="0" err="1">
                          <a:effectLst/>
                        </a:rPr>
                        <a:t>маданият</a:t>
                      </a:r>
                      <a:r>
                        <a:rPr lang="ru-RU" sz="1400" dirty="0">
                          <a:effectLst/>
                        </a:rPr>
                        <a:t> </a:t>
                      </a:r>
                      <a:r>
                        <a:rPr lang="ru-RU" sz="1400" dirty="0" err="1">
                          <a:effectLst/>
                        </a:rPr>
                        <a:t>жана</a:t>
                      </a:r>
                      <a:r>
                        <a:rPr lang="ru-RU" sz="1400" dirty="0">
                          <a:effectLst/>
                        </a:rPr>
                        <a:t> искусство колледжи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71202 Китепкана таануу</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dirty="0">
                          <a:effectLst/>
                        </a:rPr>
                        <a:t>2024-жыл </a:t>
                      </a:r>
                      <a:r>
                        <a:rPr lang="ru-RU" sz="1400" dirty="0" smtClean="0">
                          <a:effectLst/>
                        </a:rPr>
                        <a:t>08-январдан</a:t>
                      </a:r>
                      <a:endParaRPr lang="ru-RU" sz="1400" dirty="0" smtClean="0">
                        <a:effectLst/>
                      </a:endParaRPr>
                    </a:p>
                    <a:p>
                      <a:pPr algn="just">
                        <a:lnSpc>
                          <a:spcPct val="107000"/>
                        </a:lnSpc>
                        <a:spcAft>
                          <a:spcPts val="0"/>
                        </a:spcAft>
                      </a:pPr>
                      <a:r>
                        <a:rPr lang="ru-RU" sz="1400" dirty="0" smtClean="0">
                          <a:effectLst/>
                        </a:rPr>
                        <a:t>29-мартка </a:t>
                      </a:r>
                      <a:r>
                        <a:rPr lang="ru-RU" sz="1400" dirty="0" err="1" smtClean="0">
                          <a:effectLst/>
                        </a:rPr>
                        <a:t>чейин</a:t>
                      </a:r>
                      <a:r>
                        <a:rPr lang="ru-RU" sz="1400" dirty="0" smtClean="0">
                          <a:effectLst/>
                        </a:rPr>
                        <a:t> 2024-жыл</a:t>
                      </a:r>
                    </a:p>
                    <a:p>
                      <a:pPr algn="just">
                        <a:lnSpc>
                          <a:spcPct val="107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2024-жыл 29-март</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5 жыл</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extLst>
                  <a:ext uri="{0D108BD9-81ED-4DB2-BD59-A6C34878D82A}">
                    <a16:rowId xmlns:a16="http://schemas.microsoft.com/office/drawing/2014/main" val="3933603761"/>
                  </a:ext>
                </a:extLst>
              </a:tr>
              <a:tr h="1667432">
                <a:tc>
                  <a:txBody>
                    <a:bodyPr/>
                    <a:lstStyle/>
                    <a:p>
                      <a:pPr algn="just">
                        <a:lnSpc>
                          <a:spcPct val="107000"/>
                        </a:lnSpc>
                        <a:spcAft>
                          <a:spcPts val="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Ж.Баласагын атындагы Кыргыз улуттук университети, Гуманитардык жана табигый илимдер факультети (Каракол ш.)</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030503 Укук таануу</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dirty="0">
                          <a:effectLst/>
                        </a:rPr>
                        <a:t>2024 - </a:t>
                      </a:r>
                      <a:r>
                        <a:rPr lang="ru-RU" sz="1400" dirty="0" err="1">
                          <a:effectLst/>
                        </a:rPr>
                        <a:t>жыл</a:t>
                      </a:r>
                      <a:r>
                        <a:rPr lang="ru-RU" sz="1400" dirty="0">
                          <a:effectLst/>
                        </a:rPr>
                        <a:t> </a:t>
                      </a:r>
                      <a:r>
                        <a:rPr lang="ru-RU" sz="1400" dirty="0" smtClean="0">
                          <a:effectLst/>
                        </a:rPr>
                        <a:t>06 </a:t>
                      </a:r>
                      <a:r>
                        <a:rPr lang="ru-RU" sz="1400" dirty="0">
                          <a:effectLst/>
                        </a:rPr>
                        <a:t>–</a:t>
                      </a:r>
                      <a:r>
                        <a:rPr lang="ru-RU" sz="1400" dirty="0" err="1" smtClean="0">
                          <a:effectLst/>
                        </a:rPr>
                        <a:t>февралдан</a:t>
                      </a:r>
                      <a:r>
                        <a:rPr lang="ru-RU" sz="1400" dirty="0" smtClean="0">
                          <a:effectLst/>
                        </a:rPr>
                        <a:t> </a:t>
                      </a:r>
                      <a:endParaRPr lang="ru-RU" sz="1400" dirty="0" smtClean="0">
                        <a:effectLst/>
                      </a:endParaRPr>
                    </a:p>
                    <a:p>
                      <a:pPr marL="0" marR="0" indent="0" algn="just" defTabSz="914400" rtl="0" eaLnBrk="1" fontAlgn="auto" latinLnBrk="0" hangingPunct="1">
                        <a:lnSpc>
                          <a:spcPct val="107000"/>
                        </a:lnSpc>
                        <a:spcBef>
                          <a:spcPts val="0"/>
                        </a:spcBef>
                        <a:spcAft>
                          <a:spcPts val="0"/>
                        </a:spcAft>
                        <a:buClrTx/>
                        <a:buSzTx/>
                        <a:buFontTx/>
                        <a:buNone/>
                        <a:tabLst/>
                        <a:defRPr/>
                      </a:pPr>
                      <a:r>
                        <a:rPr lang="ru-RU" sz="1400" dirty="0" smtClean="0">
                          <a:effectLst/>
                          <a:latin typeface="Calibri" panose="020F0502020204030204" pitchFamily="34" charset="0"/>
                          <a:ea typeface="Calibri" panose="020F0502020204030204" pitchFamily="34" charset="0"/>
                          <a:cs typeface="Times New Roman" panose="02020603050405020304" pitchFamily="18" charset="0"/>
                        </a:rPr>
                        <a:t>2024-жыл 10-майга </a:t>
                      </a:r>
                      <a:r>
                        <a:rPr lang="ru-RU" sz="1400" dirty="0" err="1" smtClean="0">
                          <a:effectLst/>
                          <a:latin typeface="Calibri" panose="020F0502020204030204" pitchFamily="34" charset="0"/>
                          <a:ea typeface="Calibri" panose="020F0502020204030204" pitchFamily="34" charset="0"/>
                          <a:cs typeface="Times New Roman" panose="02020603050405020304" pitchFamily="18" charset="0"/>
                        </a:rPr>
                        <a:t>чейин</a:t>
                      </a:r>
                      <a:endParaRPr lang="ru-RU"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defTabSz="914400" rtl="0" eaLnBrk="1" fontAlgn="auto" latinLnBrk="0" hangingPunct="1">
                        <a:lnSpc>
                          <a:spcPct val="107000"/>
                        </a:lnSpc>
                        <a:spcBef>
                          <a:spcPts val="0"/>
                        </a:spcBef>
                        <a:spcAft>
                          <a:spcPts val="0"/>
                        </a:spcAft>
                        <a:buClrTx/>
                        <a:buSzTx/>
                        <a:buFontTx/>
                        <a:buNone/>
                        <a:tabLst/>
                        <a:defRPr/>
                      </a:pPr>
                      <a:endParaRPr lang="ru-RU" sz="14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2024-жыл 10-май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5 жыл</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extLst>
                  <a:ext uri="{0D108BD9-81ED-4DB2-BD59-A6C34878D82A}">
                    <a16:rowId xmlns:a16="http://schemas.microsoft.com/office/drawing/2014/main" val="3927534386"/>
                  </a:ext>
                </a:extLst>
              </a:tr>
              <a:tr h="1459004">
                <a:tc>
                  <a:txBody>
                    <a:bodyPr/>
                    <a:lstStyle/>
                    <a:p>
                      <a:pPr algn="just">
                        <a:lnSpc>
                          <a:spcPct val="107000"/>
                        </a:lnSpc>
                        <a:spcAft>
                          <a:spcPts val="0"/>
                        </a:spcAft>
                      </a:pPr>
                      <a:r>
                        <a:rPr lang="ru-RU" sz="1400">
                          <a:effectLst/>
                        </a:rPr>
                        <a:t>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Ж.Баласагын атындагы Кыргыз улуттук университети, Гуманитардык жана табигый илимдер факультети (Нарын ш.)</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030503 Укук таануу</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dirty="0">
                          <a:effectLst/>
                        </a:rPr>
                        <a:t>2024 - </a:t>
                      </a:r>
                      <a:r>
                        <a:rPr lang="ru-RU" sz="1400" dirty="0" err="1">
                          <a:effectLst/>
                        </a:rPr>
                        <a:t>жыл</a:t>
                      </a:r>
                      <a:r>
                        <a:rPr lang="ru-RU" sz="1400" dirty="0">
                          <a:effectLst/>
                        </a:rPr>
                        <a:t> </a:t>
                      </a:r>
                      <a:r>
                        <a:rPr lang="ru-RU" sz="1400" dirty="0" smtClean="0">
                          <a:effectLst/>
                        </a:rPr>
                        <a:t>06 </a:t>
                      </a:r>
                      <a:r>
                        <a:rPr lang="ru-RU" sz="1400" dirty="0">
                          <a:effectLst/>
                        </a:rPr>
                        <a:t>–</a:t>
                      </a:r>
                      <a:r>
                        <a:rPr lang="ru-RU" sz="1400" dirty="0" err="1" smtClean="0">
                          <a:effectLst/>
                        </a:rPr>
                        <a:t>февралдан</a:t>
                      </a:r>
                      <a:endParaRPr lang="ru-RU" sz="1400" dirty="0" smtClean="0">
                        <a:effectLst/>
                      </a:endParaRPr>
                    </a:p>
                    <a:p>
                      <a:pPr marL="0" marR="0" indent="0" algn="just" defTabSz="914400" rtl="0" eaLnBrk="1" fontAlgn="auto" latinLnBrk="0" hangingPunct="1">
                        <a:lnSpc>
                          <a:spcPct val="107000"/>
                        </a:lnSpc>
                        <a:spcBef>
                          <a:spcPts val="0"/>
                        </a:spcBef>
                        <a:spcAft>
                          <a:spcPts val="0"/>
                        </a:spcAft>
                        <a:buClrTx/>
                        <a:buSzTx/>
                        <a:buFontTx/>
                        <a:buNone/>
                        <a:tabLst/>
                        <a:defRPr/>
                      </a:pPr>
                      <a:r>
                        <a:rPr lang="ru-RU" sz="1400" dirty="0" smtClean="0">
                          <a:effectLst/>
                          <a:latin typeface="Calibri" panose="020F0502020204030204" pitchFamily="34" charset="0"/>
                          <a:ea typeface="Calibri" panose="020F0502020204030204" pitchFamily="34" charset="0"/>
                          <a:cs typeface="Times New Roman" panose="02020603050405020304" pitchFamily="18" charset="0"/>
                        </a:rPr>
                        <a:t>2024-жыл 10-майга </a:t>
                      </a:r>
                      <a:r>
                        <a:rPr lang="ru-RU" sz="1400" dirty="0" err="1" smtClean="0">
                          <a:effectLst/>
                          <a:latin typeface="Calibri" panose="020F0502020204030204" pitchFamily="34" charset="0"/>
                          <a:ea typeface="Calibri" panose="020F0502020204030204" pitchFamily="34" charset="0"/>
                          <a:cs typeface="Times New Roman" panose="02020603050405020304" pitchFamily="18" charset="0"/>
                        </a:rPr>
                        <a:t>чейин</a:t>
                      </a:r>
                      <a:endParaRPr lang="ru-RU"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a:effectLst/>
                        </a:rPr>
                        <a:t>2024-жыл 10-май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tc>
                  <a:txBody>
                    <a:bodyPr/>
                    <a:lstStyle/>
                    <a:p>
                      <a:pPr algn="just">
                        <a:lnSpc>
                          <a:spcPct val="107000"/>
                        </a:lnSpc>
                        <a:spcAft>
                          <a:spcPts val="0"/>
                        </a:spcAft>
                      </a:pPr>
                      <a:r>
                        <a:rPr lang="ru-RU" sz="1400" dirty="0">
                          <a:effectLst/>
                        </a:rPr>
                        <a:t>5 </a:t>
                      </a:r>
                      <a:r>
                        <a:rPr lang="ru-RU" sz="1400" dirty="0" err="1">
                          <a:effectLst/>
                        </a:rPr>
                        <a:t>жыл</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7997" marR="47997" marT="0" marB="0"/>
                </a:tc>
                <a:extLst>
                  <a:ext uri="{0D108BD9-81ED-4DB2-BD59-A6C34878D82A}">
                    <a16:rowId xmlns:a16="http://schemas.microsoft.com/office/drawing/2014/main" val="4183310293"/>
                  </a:ext>
                </a:extLst>
              </a:tr>
            </a:tbl>
          </a:graphicData>
        </a:graphic>
      </p:graphicFrame>
      <p:sp>
        <p:nvSpPr>
          <p:cNvPr id="5" name="Rectangle 1"/>
          <p:cNvSpPr>
            <a:spLocks noGrp="1" noChangeArrowheads="1"/>
          </p:cNvSpPr>
          <p:nvPr>
            <p:ph type="ctrTitle"/>
          </p:nvPr>
        </p:nvSpPr>
        <p:spPr bwMode="auto">
          <a:xfrm>
            <a:off x="2113904" y="312907"/>
            <a:ext cx="841097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2024 –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жылы</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жүргүзүлгөн</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программалык</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400" b="1"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аккредитациялар</a:t>
            </a: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altLang="ru-RU"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682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1512" y="142613"/>
            <a:ext cx="10296714" cy="1384183"/>
          </a:xfrm>
        </p:spPr>
        <p:txBody>
          <a:bodyPr/>
          <a:lstStyle/>
          <a:p>
            <a:r>
              <a:rPr lang="ru-RU" altLang="ru-RU" b="1" cap="none" dirty="0">
                <a:latin typeface="Times New Roman" panose="02020603050405020304" pitchFamily="18" charset="0"/>
                <a:ea typeface="Calibri" panose="020F0502020204030204" pitchFamily="34" charset="0"/>
                <a:cs typeface="Times New Roman" panose="02020603050405020304" pitchFamily="18" charset="0"/>
              </a:rPr>
              <a:t>2024 – </a:t>
            </a:r>
            <a:r>
              <a:rPr lang="ru-RU" altLang="ru-RU" b="1" cap="none" dirty="0" err="1">
                <a:latin typeface="Times New Roman" panose="02020603050405020304" pitchFamily="18" charset="0"/>
                <a:ea typeface="Calibri" panose="020F0502020204030204" pitchFamily="34" charset="0"/>
                <a:cs typeface="Times New Roman" panose="02020603050405020304" pitchFamily="18" charset="0"/>
              </a:rPr>
              <a:t>жылы</a:t>
            </a:r>
            <a:r>
              <a:rPr lang="ru-RU" altLang="ru-RU" b="1" cap="none" dirty="0">
                <a:latin typeface="Times New Roman" panose="02020603050405020304" pitchFamily="18" charset="0"/>
                <a:ea typeface="Calibri" panose="020F0502020204030204" pitchFamily="34" charset="0"/>
                <a:cs typeface="Times New Roman" panose="02020603050405020304" pitchFamily="18" charset="0"/>
              </a:rPr>
              <a:t> </a:t>
            </a:r>
            <a:r>
              <a:rPr lang="ru-RU" altLang="ru-RU" b="1" cap="none" dirty="0" err="1">
                <a:latin typeface="Times New Roman" panose="02020603050405020304" pitchFamily="18" charset="0"/>
                <a:ea typeface="Calibri" panose="020F0502020204030204" pitchFamily="34" charset="0"/>
                <a:cs typeface="Times New Roman" panose="02020603050405020304" pitchFamily="18" charset="0"/>
              </a:rPr>
              <a:t>жүргүзүлгөн</a:t>
            </a:r>
            <a:r>
              <a:rPr lang="ru-RU" altLang="ru-RU" b="1" cap="none" dirty="0">
                <a:latin typeface="Times New Roman" panose="02020603050405020304" pitchFamily="18" charset="0"/>
                <a:ea typeface="Calibri" panose="020F0502020204030204" pitchFamily="34" charset="0"/>
                <a:cs typeface="Times New Roman" panose="02020603050405020304" pitchFamily="18" charset="0"/>
              </a:rPr>
              <a:t> </a:t>
            </a:r>
            <a:r>
              <a:rPr lang="ru-RU" altLang="ru-RU" b="1" cap="none" dirty="0" err="1">
                <a:latin typeface="Times New Roman" panose="02020603050405020304" pitchFamily="18" charset="0"/>
                <a:ea typeface="Calibri" panose="020F0502020204030204" pitchFamily="34" charset="0"/>
                <a:cs typeface="Times New Roman" panose="02020603050405020304" pitchFamily="18" charset="0"/>
              </a:rPr>
              <a:t>программалык</a:t>
            </a:r>
            <a:r>
              <a:rPr lang="ru-RU" altLang="ru-RU" b="1" cap="none" dirty="0">
                <a:latin typeface="Times New Roman" panose="02020603050405020304" pitchFamily="18" charset="0"/>
                <a:ea typeface="Calibri" panose="020F0502020204030204" pitchFamily="34" charset="0"/>
                <a:cs typeface="Times New Roman" panose="02020603050405020304" pitchFamily="18" charset="0"/>
              </a:rPr>
              <a:t> </a:t>
            </a:r>
            <a:r>
              <a:rPr lang="ru-RU" altLang="ru-RU" b="1" cap="none" dirty="0" err="1">
                <a:latin typeface="Times New Roman" panose="02020603050405020304" pitchFamily="18" charset="0"/>
                <a:ea typeface="Calibri" panose="020F0502020204030204" pitchFamily="34" charset="0"/>
                <a:cs typeface="Times New Roman" panose="02020603050405020304" pitchFamily="18" charset="0"/>
              </a:rPr>
              <a:t>аккредитациялар</a:t>
            </a:r>
            <a:r>
              <a:rPr lang="ru-RU" altLang="ru-RU" b="1" cap="none"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4103865646"/>
              </p:ext>
            </p:extLst>
          </p:nvPr>
        </p:nvGraphicFramePr>
        <p:xfrm>
          <a:off x="0" y="1359017"/>
          <a:ext cx="12192000" cy="6822468"/>
        </p:xfrm>
        <a:graphic>
          <a:graphicData uri="http://schemas.openxmlformats.org/drawingml/2006/table">
            <a:tbl>
              <a:tblPr firstRow="1" firstCol="1" bandRow="1">
                <a:tableStyleId>{5C22544A-7EE6-4342-B048-85BDC9FD1C3A}</a:tableStyleId>
              </a:tblPr>
              <a:tblGrid>
                <a:gridCol w="436988">
                  <a:extLst>
                    <a:ext uri="{9D8B030D-6E8A-4147-A177-3AD203B41FA5}">
                      <a16:colId xmlns:a16="http://schemas.microsoft.com/office/drawing/2014/main" val="164935208"/>
                    </a:ext>
                  </a:extLst>
                </a:gridCol>
                <a:gridCol w="6009311">
                  <a:extLst>
                    <a:ext uri="{9D8B030D-6E8A-4147-A177-3AD203B41FA5}">
                      <a16:colId xmlns:a16="http://schemas.microsoft.com/office/drawing/2014/main" val="1773917186"/>
                    </a:ext>
                  </a:extLst>
                </a:gridCol>
                <a:gridCol w="1461918">
                  <a:extLst>
                    <a:ext uri="{9D8B030D-6E8A-4147-A177-3AD203B41FA5}">
                      <a16:colId xmlns:a16="http://schemas.microsoft.com/office/drawing/2014/main" val="2620673139"/>
                    </a:ext>
                  </a:extLst>
                </a:gridCol>
                <a:gridCol w="2013781">
                  <a:extLst>
                    <a:ext uri="{9D8B030D-6E8A-4147-A177-3AD203B41FA5}">
                      <a16:colId xmlns:a16="http://schemas.microsoft.com/office/drawing/2014/main" val="1728027697"/>
                    </a:ext>
                  </a:extLst>
                </a:gridCol>
                <a:gridCol w="1264825">
                  <a:extLst>
                    <a:ext uri="{9D8B030D-6E8A-4147-A177-3AD203B41FA5}">
                      <a16:colId xmlns:a16="http://schemas.microsoft.com/office/drawing/2014/main" val="3041501458"/>
                    </a:ext>
                  </a:extLst>
                </a:gridCol>
                <a:gridCol w="1005177">
                  <a:extLst>
                    <a:ext uri="{9D8B030D-6E8A-4147-A177-3AD203B41FA5}">
                      <a16:colId xmlns:a16="http://schemas.microsoft.com/office/drawing/2014/main" val="3226754600"/>
                    </a:ext>
                  </a:extLst>
                </a:gridCol>
              </a:tblGrid>
              <a:tr h="806387">
                <a:tc>
                  <a:txBody>
                    <a:bodyPr/>
                    <a:lstStyle/>
                    <a:p>
                      <a:pPr algn="just">
                        <a:lnSpc>
                          <a:spcPct val="107000"/>
                        </a:lnSpc>
                        <a:spcAft>
                          <a:spcPts val="0"/>
                        </a:spcAft>
                      </a:pPr>
                      <a:r>
                        <a:rPr lang="ru-RU" sz="1600" dirty="0">
                          <a:effectLst/>
                        </a:rPr>
                        <a:t>4</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Bef>
                          <a:spcPts val="205"/>
                        </a:spcBef>
                        <a:spcAft>
                          <a:spcPts val="0"/>
                        </a:spcAft>
                      </a:pPr>
                      <a:r>
                        <a:rPr lang="ru-RU" sz="1600" dirty="0" err="1">
                          <a:effectLst/>
                        </a:rPr>
                        <a:t>М.Куренкеев</a:t>
                      </a:r>
                      <a:r>
                        <a:rPr lang="ru-RU" sz="1600" dirty="0">
                          <a:effectLst/>
                        </a:rPr>
                        <a:t> </a:t>
                      </a:r>
                      <a:r>
                        <a:rPr lang="ru-RU" sz="1600" dirty="0" err="1">
                          <a:effectLst/>
                        </a:rPr>
                        <a:t>атындагы</a:t>
                      </a:r>
                      <a:r>
                        <a:rPr lang="ru-RU" sz="1600" dirty="0">
                          <a:effectLst/>
                        </a:rPr>
                        <a:t> </a:t>
                      </a:r>
                      <a:r>
                        <a:rPr lang="ru-RU" sz="1600" dirty="0" err="1">
                          <a:effectLst/>
                        </a:rPr>
                        <a:t>Кыргыз</a:t>
                      </a:r>
                      <a:r>
                        <a:rPr lang="ru-RU" sz="1600" dirty="0">
                          <a:effectLst/>
                        </a:rPr>
                        <a:t> </a:t>
                      </a:r>
                      <a:r>
                        <a:rPr lang="ru-RU" sz="1600" dirty="0" err="1">
                          <a:effectLst/>
                        </a:rPr>
                        <a:t>мамлекеттик</a:t>
                      </a:r>
                      <a:r>
                        <a:rPr lang="ru-RU" sz="1600" dirty="0">
                          <a:effectLst/>
                        </a:rPr>
                        <a:t> </a:t>
                      </a:r>
                      <a:r>
                        <a:rPr lang="ru-RU" sz="1600" dirty="0" err="1">
                          <a:effectLst/>
                        </a:rPr>
                        <a:t>музыкалык</a:t>
                      </a:r>
                      <a:r>
                        <a:rPr lang="ru-RU" sz="1600" dirty="0">
                          <a:effectLst/>
                        </a:rPr>
                        <a:t> </a:t>
                      </a:r>
                      <a:r>
                        <a:rPr lang="ru-RU" sz="1600" dirty="0" err="1">
                          <a:effectLst/>
                        </a:rPr>
                        <a:t>окуу</a:t>
                      </a:r>
                      <a:r>
                        <a:rPr lang="ru-RU" sz="1600" dirty="0">
                          <a:effectLst/>
                        </a:rPr>
                        <a:t> </a:t>
                      </a:r>
                      <a:r>
                        <a:rPr lang="ru-RU" sz="1600" dirty="0" err="1">
                          <a:effectLst/>
                        </a:rPr>
                        <a:t>жайы</a:t>
                      </a:r>
                      <a:endParaRPr lang="ru-RU" sz="1600" dirty="0">
                        <a:effectLst/>
                      </a:endParaRPr>
                    </a:p>
                    <a:p>
                      <a:pPr algn="just">
                        <a:lnSpc>
                          <a:spcPct val="107000"/>
                        </a:lnSpc>
                        <a:spcAft>
                          <a:spcPts val="0"/>
                        </a:spcAft>
                      </a:pP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a:effectLst/>
                        </a:rPr>
                        <a:t>070102 Аспаптык аткаруу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a:effectLst/>
                        </a:rPr>
                        <a:t>2024 - жыл 14 –март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a:effectLst/>
                        </a:rPr>
                        <a:t>2024-жыл 27-июну</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a:effectLst/>
                        </a:rPr>
                        <a:t>5 жыл</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extLst>
                  <a:ext uri="{0D108BD9-81ED-4DB2-BD59-A6C34878D82A}">
                    <a16:rowId xmlns:a16="http://schemas.microsoft.com/office/drawing/2014/main" val="3789159289"/>
                  </a:ext>
                </a:extLst>
              </a:tr>
              <a:tr h="1020153">
                <a:tc>
                  <a:txBody>
                    <a:bodyPr/>
                    <a:lstStyle/>
                    <a:p>
                      <a:pPr algn="just">
                        <a:lnSpc>
                          <a:spcPct val="107000"/>
                        </a:lnSpc>
                        <a:spcAft>
                          <a:spcPts val="0"/>
                        </a:spcAft>
                      </a:pPr>
                      <a:r>
                        <a:rPr lang="ru-RU" sz="1600">
                          <a:effectLst/>
                        </a:rPr>
                        <a:t>5</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nSpc>
                          <a:spcPct val="107000"/>
                        </a:lnSpc>
                        <a:spcAft>
                          <a:spcPts val="0"/>
                        </a:spcAft>
                      </a:pPr>
                      <a:r>
                        <a:rPr lang="ru-RU" sz="1600" dirty="0" err="1">
                          <a:effectLst/>
                        </a:rPr>
                        <a:t>М.Куренкеев</a:t>
                      </a:r>
                      <a:r>
                        <a:rPr lang="ru-RU" sz="1600" dirty="0">
                          <a:effectLst/>
                        </a:rPr>
                        <a:t> </a:t>
                      </a:r>
                      <a:r>
                        <a:rPr lang="ru-RU" sz="1600" dirty="0" err="1">
                          <a:effectLst/>
                        </a:rPr>
                        <a:t>атындагы</a:t>
                      </a:r>
                      <a:r>
                        <a:rPr lang="ru-RU" sz="1600" dirty="0">
                          <a:effectLst/>
                        </a:rPr>
                        <a:t> </a:t>
                      </a:r>
                      <a:r>
                        <a:rPr lang="ru-RU" sz="1600" dirty="0" err="1">
                          <a:effectLst/>
                        </a:rPr>
                        <a:t>Кыргыз</a:t>
                      </a:r>
                      <a:r>
                        <a:rPr lang="ru-RU" sz="1600" dirty="0">
                          <a:effectLst/>
                        </a:rPr>
                        <a:t> </a:t>
                      </a:r>
                      <a:r>
                        <a:rPr lang="ru-RU" sz="1600" dirty="0" err="1">
                          <a:effectLst/>
                        </a:rPr>
                        <a:t>мамлекеттик</a:t>
                      </a:r>
                      <a:r>
                        <a:rPr lang="ru-RU" sz="1600" dirty="0">
                          <a:effectLst/>
                        </a:rPr>
                        <a:t> </a:t>
                      </a:r>
                      <a:r>
                        <a:rPr lang="ru-RU" sz="1600" dirty="0" err="1">
                          <a:effectLst/>
                        </a:rPr>
                        <a:t>музыкалык</a:t>
                      </a:r>
                      <a:r>
                        <a:rPr lang="ru-RU" sz="1600" dirty="0">
                          <a:effectLst/>
                        </a:rPr>
                        <a:t> </a:t>
                      </a:r>
                      <a:r>
                        <a:rPr lang="ru-RU" sz="1600" dirty="0" err="1">
                          <a:effectLst/>
                        </a:rPr>
                        <a:t>окуу</a:t>
                      </a:r>
                      <a:r>
                        <a:rPr lang="ru-RU" sz="1600" dirty="0">
                          <a:effectLst/>
                        </a:rPr>
                        <a:t> </a:t>
                      </a:r>
                      <a:r>
                        <a:rPr lang="ru-RU" sz="1600" dirty="0" err="1">
                          <a:effectLst/>
                        </a:rPr>
                        <a:t>жайы</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nSpc>
                          <a:spcPct val="107000"/>
                        </a:lnSpc>
                        <a:spcBef>
                          <a:spcPts val="205"/>
                        </a:spcBef>
                        <a:spcAft>
                          <a:spcPts val="0"/>
                        </a:spcAft>
                      </a:pPr>
                      <a:r>
                        <a:rPr lang="ru-RU" sz="1600" dirty="0">
                          <a:effectLst/>
                        </a:rPr>
                        <a:t> 070104 </a:t>
                      </a:r>
                      <a:r>
                        <a:rPr lang="ru-RU" sz="1600" dirty="0" err="1">
                          <a:effectLst/>
                        </a:rPr>
                        <a:t>Вокалдык</a:t>
                      </a:r>
                      <a:r>
                        <a:rPr lang="ru-RU" sz="1600" dirty="0">
                          <a:effectLst/>
                        </a:rPr>
                        <a:t> искусство</a:t>
                      </a:r>
                    </a:p>
                    <a:p>
                      <a:pPr>
                        <a:lnSpc>
                          <a:spcPct val="107000"/>
                        </a:lnSpc>
                        <a:spcAft>
                          <a:spcPts val="0"/>
                        </a:spcAft>
                      </a:pP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dirty="0">
                          <a:effectLst/>
                        </a:rPr>
                        <a:t>2024 - </a:t>
                      </a:r>
                      <a:r>
                        <a:rPr lang="ru-RU" sz="1600" dirty="0" err="1">
                          <a:effectLst/>
                        </a:rPr>
                        <a:t>жыл</a:t>
                      </a:r>
                      <a:r>
                        <a:rPr lang="ru-RU" sz="1600" dirty="0">
                          <a:effectLst/>
                        </a:rPr>
                        <a:t> 14 –</a:t>
                      </a:r>
                      <a:r>
                        <a:rPr lang="ru-RU" sz="1600" dirty="0" err="1" smtClean="0">
                          <a:effectLst/>
                        </a:rPr>
                        <a:t>марттан</a:t>
                      </a:r>
                      <a:endParaRPr lang="ru-RU" sz="1600" dirty="0" smtClean="0">
                        <a:effectLst/>
                      </a:endParaRPr>
                    </a:p>
                    <a:p>
                      <a:pPr algn="just">
                        <a:lnSpc>
                          <a:spcPct val="107000"/>
                        </a:lnSpc>
                        <a:spcAft>
                          <a:spcPts val="0"/>
                        </a:spcAft>
                      </a:pPr>
                      <a:r>
                        <a:rPr lang="ru-RU" sz="1600" dirty="0" smtClean="0">
                          <a:effectLst/>
                        </a:rPr>
                        <a:t>2024-жыл </a:t>
                      </a:r>
                      <a:r>
                        <a:rPr lang="ru-RU" sz="1600" dirty="0" smtClean="0">
                          <a:effectLst/>
                        </a:rPr>
                        <a:t>27-июнга </a:t>
                      </a:r>
                      <a:r>
                        <a:rPr lang="ru-RU" sz="1600" dirty="0" err="1" smtClean="0">
                          <a:effectLst/>
                        </a:rPr>
                        <a:t>чейин</a:t>
                      </a:r>
                      <a:endParaRPr lang="ru-RU" sz="1600" dirty="0" smtClean="0">
                        <a:effectLst/>
                      </a:endParaRPr>
                    </a:p>
                    <a:p>
                      <a:pPr algn="just">
                        <a:lnSpc>
                          <a:spcPct val="107000"/>
                        </a:lnSpc>
                        <a:spcAft>
                          <a:spcPts val="0"/>
                        </a:spcAft>
                      </a:pPr>
                      <a:r>
                        <a:rPr lang="ru-RU" sz="1600" dirty="0" smtClean="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a:effectLst/>
                        </a:rPr>
                        <a:t>2024-жыл 27-июну</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a:effectLst/>
                        </a:rPr>
                        <a:t>5 жыл</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extLst>
                  <a:ext uri="{0D108BD9-81ED-4DB2-BD59-A6C34878D82A}">
                    <a16:rowId xmlns:a16="http://schemas.microsoft.com/office/drawing/2014/main" val="4275854726"/>
                  </a:ext>
                </a:extLst>
              </a:tr>
              <a:tr h="604792">
                <a:tc>
                  <a:txBody>
                    <a:bodyPr/>
                    <a:lstStyle/>
                    <a:p>
                      <a:pPr algn="just">
                        <a:lnSpc>
                          <a:spcPct val="107000"/>
                        </a:lnSpc>
                        <a:spcAft>
                          <a:spcPts val="0"/>
                        </a:spcAft>
                      </a:pPr>
                      <a:r>
                        <a:rPr lang="ru-RU" sz="1600">
                          <a:effectLst/>
                        </a:rPr>
                        <a:t>6</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nSpc>
                          <a:spcPct val="107000"/>
                        </a:lnSpc>
                        <a:spcAft>
                          <a:spcPts val="0"/>
                        </a:spcAft>
                      </a:pPr>
                      <a:r>
                        <a:rPr lang="ru-RU" sz="1600">
                          <a:effectLst/>
                        </a:rPr>
                        <a:t>М.Куренкеев атындагы Кыргыз мамлекеттик музыкалык окуу жайы</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nSpc>
                          <a:spcPct val="107000"/>
                        </a:lnSpc>
                        <a:spcBef>
                          <a:spcPts val="205"/>
                        </a:spcBef>
                        <a:spcAft>
                          <a:spcPts val="0"/>
                        </a:spcAft>
                      </a:pPr>
                      <a:r>
                        <a:rPr lang="ru-RU" sz="1600" dirty="0">
                          <a:effectLst/>
                        </a:rPr>
                        <a:t>070106 Хор дирижёру</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ru-RU" sz="1600" b="0" i="0" u="none" strike="noStrike" kern="1200" cap="none" spc="0" normalizeH="0" baseline="0" noProof="0" dirty="0" smtClean="0">
                          <a:ln>
                            <a:noFill/>
                          </a:ln>
                          <a:solidFill>
                            <a:prstClr val="black"/>
                          </a:solidFill>
                          <a:effectLst/>
                          <a:uLnTx/>
                          <a:uFillTx/>
                          <a:ea typeface="+mn-ea"/>
                          <a:cs typeface="+mn-cs"/>
                        </a:rPr>
                        <a:t>2024 - </a:t>
                      </a:r>
                      <a:r>
                        <a:rPr kumimoji="0" lang="ru-RU" sz="1600" b="0" i="0" u="none" strike="noStrike" kern="1200" cap="none" spc="0" normalizeH="0" baseline="0" noProof="0" dirty="0" err="1" smtClean="0">
                          <a:ln>
                            <a:noFill/>
                          </a:ln>
                          <a:solidFill>
                            <a:prstClr val="black"/>
                          </a:solidFill>
                          <a:effectLst/>
                          <a:uLnTx/>
                          <a:uFillTx/>
                          <a:ea typeface="+mn-ea"/>
                          <a:cs typeface="+mn-cs"/>
                        </a:rPr>
                        <a:t>жыл</a:t>
                      </a:r>
                      <a:r>
                        <a:rPr kumimoji="0" lang="ru-RU" sz="1600" b="0" i="0" u="none" strike="noStrike" kern="1200" cap="none" spc="0" normalizeH="0" baseline="0" noProof="0" dirty="0" smtClean="0">
                          <a:ln>
                            <a:noFill/>
                          </a:ln>
                          <a:solidFill>
                            <a:prstClr val="black"/>
                          </a:solidFill>
                          <a:effectLst/>
                          <a:uLnTx/>
                          <a:uFillTx/>
                          <a:ea typeface="+mn-ea"/>
                          <a:cs typeface="+mn-cs"/>
                        </a:rPr>
                        <a:t> 14 –</a:t>
                      </a:r>
                      <a:r>
                        <a:rPr kumimoji="0" lang="ru-RU" sz="1600" b="0" i="0" u="none" strike="noStrike" kern="1200" cap="none" spc="0" normalizeH="0" baseline="0" noProof="0" dirty="0" err="1" smtClean="0">
                          <a:ln>
                            <a:noFill/>
                          </a:ln>
                          <a:solidFill>
                            <a:prstClr val="black"/>
                          </a:solidFill>
                          <a:effectLst/>
                          <a:uLnTx/>
                          <a:uFillTx/>
                          <a:ea typeface="+mn-ea"/>
                          <a:cs typeface="+mn-cs"/>
                        </a:rPr>
                        <a:t>марттан</a:t>
                      </a:r>
                      <a:endParaRPr kumimoji="0" lang="ru-RU" sz="1600" b="0" i="0" u="none" strike="noStrike" kern="1200" cap="none" spc="0" normalizeH="0" baseline="0" noProof="0" dirty="0" smtClean="0">
                        <a:ln>
                          <a:noFill/>
                        </a:ln>
                        <a:solidFill>
                          <a:prstClr val="black"/>
                        </a:solidFill>
                        <a:effectLst/>
                        <a:uLnTx/>
                        <a:uFillTx/>
                        <a:ea typeface="+mn-ea"/>
                        <a:cs typeface="+mn-cs"/>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ru-RU" sz="1600" b="0" i="0" u="none" strike="noStrike" kern="1200" cap="none" spc="0" normalizeH="0" baseline="0" noProof="0" dirty="0" smtClean="0">
                          <a:ln>
                            <a:noFill/>
                          </a:ln>
                          <a:solidFill>
                            <a:prstClr val="black"/>
                          </a:solidFill>
                          <a:effectLst/>
                          <a:uLnTx/>
                          <a:uFillTx/>
                          <a:ea typeface="+mn-ea"/>
                          <a:cs typeface="+mn-cs"/>
                        </a:rPr>
                        <a:t>2024-жыл </a:t>
                      </a:r>
                      <a:r>
                        <a:rPr kumimoji="0" lang="ru-RU" sz="1600" b="0" i="0" u="none" strike="noStrike" kern="1200" cap="none" spc="0" normalizeH="0" baseline="0" noProof="0" dirty="0" smtClean="0">
                          <a:ln>
                            <a:noFill/>
                          </a:ln>
                          <a:solidFill>
                            <a:prstClr val="black"/>
                          </a:solidFill>
                          <a:effectLst/>
                          <a:uLnTx/>
                          <a:uFillTx/>
                          <a:ea typeface="+mn-ea"/>
                          <a:cs typeface="+mn-cs"/>
                        </a:rPr>
                        <a:t>27-июнга </a:t>
                      </a:r>
                      <a:r>
                        <a:rPr kumimoji="0" lang="ru-RU" sz="1600" b="0" i="0" u="none" strike="noStrike" kern="1200" cap="none" spc="0" normalizeH="0" baseline="0" noProof="0" dirty="0" err="1" smtClean="0">
                          <a:ln>
                            <a:noFill/>
                          </a:ln>
                          <a:solidFill>
                            <a:prstClr val="black"/>
                          </a:solidFill>
                          <a:effectLst/>
                          <a:uLnTx/>
                          <a:uFillTx/>
                          <a:ea typeface="+mn-ea"/>
                          <a:cs typeface="+mn-cs"/>
                        </a:rPr>
                        <a:t>чейин</a:t>
                      </a:r>
                      <a:endParaRPr kumimoji="0" lang="ru-RU" sz="1600" b="0" i="0" u="none" strike="noStrike" kern="1200" cap="none" spc="0" normalizeH="0" baseline="0" noProof="0" dirty="0" smtClean="0">
                        <a:ln>
                          <a:noFill/>
                        </a:ln>
                        <a:solidFill>
                          <a:prstClr val="black"/>
                        </a:solidFill>
                        <a:effectLst/>
                        <a:uLnTx/>
                        <a:uFillTx/>
                        <a:ea typeface="+mn-ea"/>
                        <a:cs typeface="+mn-cs"/>
                      </a:endParaRPr>
                    </a:p>
                  </a:txBody>
                  <a:tcPr marL="49997" marR="49997" marT="0" marB="0"/>
                </a:tc>
                <a:tc>
                  <a:txBody>
                    <a:bodyPr/>
                    <a:lstStyle/>
                    <a:p>
                      <a:pPr algn="just">
                        <a:lnSpc>
                          <a:spcPct val="107000"/>
                        </a:lnSpc>
                        <a:spcAft>
                          <a:spcPts val="0"/>
                        </a:spcAft>
                      </a:pPr>
                      <a:r>
                        <a:rPr lang="ru-RU" sz="1600">
                          <a:effectLst/>
                        </a:rPr>
                        <a:t>2024-жыл 27-июну</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a:effectLst/>
                        </a:rPr>
                        <a:t>5 жыл</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extLst>
                  <a:ext uri="{0D108BD9-81ED-4DB2-BD59-A6C34878D82A}">
                    <a16:rowId xmlns:a16="http://schemas.microsoft.com/office/drawing/2014/main" val="2945478315"/>
                  </a:ext>
                </a:extLst>
              </a:tr>
              <a:tr h="1020440">
                <a:tc>
                  <a:txBody>
                    <a:bodyPr/>
                    <a:lstStyle/>
                    <a:p>
                      <a:pPr algn="just">
                        <a:lnSpc>
                          <a:spcPct val="107000"/>
                        </a:lnSpc>
                        <a:spcAft>
                          <a:spcPts val="0"/>
                        </a:spcAft>
                      </a:pPr>
                      <a:r>
                        <a:rPr lang="ru-RU" sz="1600">
                          <a:effectLst/>
                        </a:rPr>
                        <a:t>7</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nSpc>
                          <a:spcPct val="107000"/>
                        </a:lnSpc>
                        <a:spcAft>
                          <a:spcPts val="0"/>
                        </a:spcAft>
                      </a:pPr>
                      <a:r>
                        <a:rPr lang="ru-RU" sz="1600">
                          <a:effectLst/>
                        </a:rPr>
                        <a:t>М.Куренкеев атындагы Кыргыз мамлекеттик музыкалык окуу жайы</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nSpc>
                          <a:spcPct val="107000"/>
                        </a:lnSpc>
                        <a:spcBef>
                          <a:spcPts val="205"/>
                        </a:spcBef>
                        <a:spcAft>
                          <a:spcPts val="0"/>
                        </a:spcAft>
                      </a:pPr>
                      <a:r>
                        <a:rPr lang="ru-RU" sz="1600">
                          <a:effectLst/>
                        </a:rPr>
                        <a:t>070109 Эстрадалык музыкалык искусство</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ru-RU" sz="1600" b="0" i="0" u="none" strike="noStrike" kern="1200" cap="none" spc="0" normalizeH="0" baseline="0" noProof="0" dirty="0" smtClean="0">
                          <a:ln>
                            <a:noFill/>
                          </a:ln>
                          <a:solidFill>
                            <a:prstClr val="black"/>
                          </a:solidFill>
                          <a:effectLst/>
                          <a:uLnTx/>
                          <a:uFillTx/>
                          <a:ea typeface="+mn-ea"/>
                          <a:cs typeface="+mn-cs"/>
                        </a:rPr>
                        <a:t>2024 - </a:t>
                      </a:r>
                      <a:r>
                        <a:rPr kumimoji="0" lang="ru-RU" sz="1600" b="0" i="0" u="none" strike="noStrike" kern="1200" cap="none" spc="0" normalizeH="0" baseline="0" noProof="0" dirty="0" err="1" smtClean="0">
                          <a:ln>
                            <a:noFill/>
                          </a:ln>
                          <a:solidFill>
                            <a:prstClr val="black"/>
                          </a:solidFill>
                          <a:effectLst/>
                          <a:uLnTx/>
                          <a:uFillTx/>
                          <a:ea typeface="+mn-ea"/>
                          <a:cs typeface="+mn-cs"/>
                        </a:rPr>
                        <a:t>жыл</a:t>
                      </a:r>
                      <a:r>
                        <a:rPr kumimoji="0" lang="ru-RU" sz="1600" b="0" i="0" u="none" strike="noStrike" kern="1200" cap="none" spc="0" normalizeH="0" baseline="0" noProof="0" dirty="0" smtClean="0">
                          <a:ln>
                            <a:noFill/>
                          </a:ln>
                          <a:solidFill>
                            <a:prstClr val="black"/>
                          </a:solidFill>
                          <a:effectLst/>
                          <a:uLnTx/>
                          <a:uFillTx/>
                          <a:ea typeface="+mn-ea"/>
                          <a:cs typeface="+mn-cs"/>
                        </a:rPr>
                        <a:t> 14 –</a:t>
                      </a:r>
                      <a:r>
                        <a:rPr kumimoji="0" lang="ru-RU" sz="1600" b="0" i="0" u="none" strike="noStrike" kern="1200" cap="none" spc="0" normalizeH="0" baseline="0" noProof="0" dirty="0" err="1" smtClean="0">
                          <a:ln>
                            <a:noFill/>
                          </a:ln>
                          <a:solidFill>
                            <a:prstClr val="black"/>
                          </a:solidFill>
                          <a:effectLst/>
                          <a:uLnTx/>
                          <a:uFillTx/>
                          <a:ea typeface="+mn-ea"/>
                          <a:cs typeface="+mn-cs"/>
                        </a:rPr>
                        <a:t>марттан</a:t>
                      </a:r>
                      <a:endParaRPr kumimoji="0" lang="ru-RU" sz="1600" b="0" i="0" u="none" strike="noStrike" kern="1200" cap="none" spc="0" normalizeH="0" baseline="0" noProof="0" dirty="0" smtClean="0">
                        <a:ln>
                          <a:noFill/>
                        </a:ln>
                        <a:solidFill>
                          <a:prstClr val="black"/>
                        </a:solidFill>
                        <a:effectLst/>
                        <a:uLnTx/>
                        <a:uFillTx/>
                        <a:ea typeface="+mn-ea"/>
                        <a:cs typeface="+mn-cs"/>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ru-RU" sz="1600" b="0" i="0" u="none" strike="noStrike" kern="1200" cap="none" spc="0" normalizeH="0" baseline="0" noProof="0" dirty="0" smtClean="0">
                          <a:ln>
                            <a:noFill/>
                          </a:ln>
                          <a:solidFill>
                            <a:prstClr val="black"/>
                          </a:solidFill>
                          <a:effectLst/>
                          <a:uLnTx/>
                          <a:uFillTx/>
                          <a:ea typeface="+mn-ea"/>
                          <a:cs typeface="+mn-cs"/>
                        </a:rPr>
                        <a:t>2024-жыл </a:t>
                      </a:r>
                      <a:r>
                        <a:rPr kumimoji="0" lang="ru-RU" sz="1600" b="0" i="0" u="none" strike="noStrike" kern="1200" cap="none" spc="0" normalizeH="0" baseline="0" noProof="0" dirty="0" smtClean="0">
                          <a:ln>
                            <a:noFill/>
                          </a:ln>
                          <a:solidFill>
                            <a:prstClr val="black"/>
                          </a:solidFill>
                          <a:effectLst/>
                          <a:uLnTx/>
                          <a:uFillTx/>
                          <a:ea typeface="+mn-ea"/>
                          <a:cs typeface="+mn-cs"/>
                        </a:rPr>
                        <a:t>27-июнга </a:t>
                      </a:r>
                      <a:r>
                        <a:rPr kumimoji="0" lang="ru-RU" sz="1600" b="0" i="0" u="none" strike="noStrike" kern="1200" cap="none" spc="0" normalizeH="0" baseline="0" noProof="0" dirty="0" err="1" smtClean="0">
                          <a:ln>
                            <a:noFill/>
                          </a:ln>
                          <a:solidFill>
                            <a:prstClr val="black"/>
                          </a:solidFill>
                          <a:effectLst/>
                          <a:uLnTx/>
                          <a:uFillTx/>
                          <a:ea typeface="+mn-ea"/>
                          <a:cs typeface="+mn-cs"/>
                        </a:rPr>
                        <a:t>чейин</a:t>
                      </a:r>
                      <a:endParaRPr kumimoji="0" lang="ru-RU" sz="1600" b="0" i="0" u="none" strike="noStrike" kern="1200" cap="none" spc="0" normalizeH="0" baseline="0" noProof="0" dirty="0" smtClean="0">
                        <a:ln>
                          <a:noFill/>
                        </a:ln>
                        <a:solidFill>
                          <a:prstClr val="black"/>
                        </a:solidFill>
                        <a:effectLst/>
                        <a:uLnTx/>
                        <a:uFillTx/>
                        <a:ea typeface="+mn-ea"/>
                        <a:cs typeface="+mn-cs"/>
                      </a:endParaRPr>
                    </a:p>
                  </a:txBody>
                  <a:tcPr marL="49997" marR="49997" marT="0" marB="0"/>
                </a:tc>
                <a:tc>
                  <a:txBody>
                    <a:bodyPr/>
                    <a:lstStyle/>
                    <a:p>
                      <a:pPr algn="just">
                        <a:lnSpc>
                          <a:spcPct val="107000"/>
                        </a:lnSpc>
                        <a:spcAft>
                          <a:spcPts val="0"/>
                        </a:spcAft>
                      </a:pPr>
                      <a:r>
                        <a:rPr lang="ru-RU" sz="1600">
                          <a:effectLst/>
                        </a:rPr>
                        <a:t>2024-жыл 27-июну</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dirty="0">
                          <a:effectLst/>
                        </a:rPr>
                        <a:t>5 </a:t>
                      </a:r>
                      <a:r>
                        <a:rPr lang="ru-RU" sz="1600" dirty="0" err="1">
                          <a:effectLst/>
                        </a:rPr>
                        <a:t>жыл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extLst>
                  <a:ext uri="{0D108BD9-81ED-4DB2-BD59-A6C34878D82A}">
                    <a16:rowId xmlns:a16="http://schemas.microsoft.com/office/drawing/2014/main" val="1638577349"/>
                  </a:ext>
                </a:extLst>
              </a:tr>
              <a:tr h="762478">
                <a:tc>
                  <a:txBody>
                    <a:bodyPr/>
                    <a:lstStyle/>
                    <a:p>
                      <a:pPr algn="just">
                        <a:lnSpc>
                          <a:spcPct val="107000"/>
                        </a:lnSpc>
                        <a:spcAft>
                          <a:spcPts val="0"/>
                        </a:spcAft>
                      </a:pPr>
                      <a:r>
                        <a:rPr lang="ru-RU" sz="1600">
                          <a:effectLst/>
                        </a:rPr>
                        <a:t>8</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nSpc>
                          <a:spcPct val="107000"/>
                        </a:lnSpc>
                        <a:spcAft>
                          <a:spcPts val="0"/>
                        </a:spcAft>
                      </a:pPr>
                      <a:r>
                        <a:rPr lang="ru-RU" sz="1600">
                          <a:effectLst/>
                        </a:rPr>
                        <a:t>М.Куренкеев атындагы Кыргыз мамлекеттик музыкалык окуу жайы</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nSpc>
                          <a:spcPct val="107000"/>
                        </a:lnSpc>
                        <a:spcBef>
                          <a:spcPts val="205"/>
                        </a:spcBef>
                        <a:spcAft>
                          <a:spcPts val="0"/>
                        </a:spcAft>
                      </a:pPr>
                      <a:r>
                        <a:rPr lang="ru-RU" sz="1600">
                          <a:effectLst/>
                        </a:rPr>
                        <a:t>070113 Музыка теориясы</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ru-RU" sz="1600" b="0" i="0" u="none" strike="noStrike" kern="1200" cap="none" spc="0" normalizeH="0" baseline="0" noProof="0" dirty="0" smtClean="0">
                          <a:ln>
                            <a:noFill/>
                          </a:ln>
                          <a:solidFill>
                            <a:prstClr val="black"/>
                          </a:solidFill>
                          <a:effectLst/>
                          <a:uLnTx/>
                          <a:uFillTx/>
                          <a:ea typeface="+mn-ea"/>
                          <a:cs typeface="+mn-cs"/>
                        </a:rPr>
                        <a:t>2024 - </a:t>
                      </a:r>
                      <a:r>
                        <a:rPr kumimoji="0" lang="ru-RU" sz="1600" b="0" i="0" u="none" strike="noStrike" kern="1200" cap="none" spc="0" normalizeH="0" baseline="0" noProof="0" dirty="0" err="1" smtClean="0">
                          <a:ln>
                            <a:noFill/>
                          </a:ln>
                          <a:solidFill>
                            <a:prstClr val="black"/>
                          </a:solidFill>
                          <a:effectLst/>
                          <a:uLnTx/>
                          <a:uFillTx/>
                          <a:ea typeface="+mn-ea"/>
                          <a:cs typeface="+mn-cs"/>
                        </a:rPr>
                        <a:t>жыл</a:t>
                      </a:r>
                      <a:r>
                        <a:rPr kumimoji="0" lang="ru-RU" sz="1600" b="0" i="0" u="none" strike="noStrike" kern="1200" cap="none" spc="0" normalizeH="0" baseline="0" noProof="0" dirty="0" smtClean="0">
                          <a:ln>
                            <a:noFill/>
                          </a:ln>
                          <a:solidFill>
                            <a:prstClr val="black"/>
                          </a:solidFill>
                          <a:effectLst/>
                          <a:uLnTx/>
                          <a:uFillTx/>
                          <a:ea typeface="+mn-ea"/>
                          <a:cs typeface="+mn-cs"/>
                        </a:rPr>
                        <a:t> 14 –</a:t>
                      </a:r>
                      <a:r>
                        <a:rPr kumimoji="0" lang="ru-RU" sz="1600" b="0" i="0" u="none" strike="noStrike" kern="1200" cap="none" spc="0" normalizeH="0" baseline="0" noProof="0" dirty="0" err="1" smtClean="0">
                          <a:ln>
                            <a:noFill/>
                          </a:ln>
                          <a:solidFill>
                            <a:prstClr val="black"/>
                          </a:solidFill>
                          <a:effectLst/>
                          <a:uLnTx/>
                          <a:uFillTx/>
                          <a:ea typeface="+mn-ea"/>
                          <a:cs typeface="+mn-cs"/>
                        </a:rPr>
                        <a:t>марттан</a:t>
                      </a:r>
                      <a:endParaRPr kumimoji="0" lang="ru-RU" sz="1600" b="0" i="0" u="none" strike="noStrike" kern="1200" cap="none" spc="0" normalizeH="0" baseline="0" noProof="0" dirty="0" smtClean="0">
                        <a:ln>
                          <a:noFill/>
                        </a:ln>
                        <a:solidFill>
                          <a:prstClr val="black"/>
                        </a:solidFill>
                        <a:effectLst/>
                        <a:uLnTx/>
                        <a:uFillTx/>
                        <a:ea typeface="+mn-ea"/>
                        <a:cs typeface="+mn-cs"/>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ru-RU" sz="1600" b="0" i="0" u="none" strike="noStrike" kern="1200" cap="none" spc="0" normalizeH="0" baseline="0" noProof="0" dirty="0" smtClean="0">
                          <a:ln>
                            <a:noFill/>
                          </a:ln>
                          <a:solidFill>
                            <a:prstClr val="black"/>
                          </a:solidFill>
                          <a:effectLst/>
                          <a:uLnTx/>
                          <a:uFillTx/>
                          <a:ea typeface="+mn-ea"/>
                          <a:cs typeface="+mn-cs"/>
                        </a:rPr>
                        <a:t>2024-жыл </a:t>
                      </a:r>
                      <a:r>
                        <a:rPr kumimoji="0" lang="ru-RU" sz="1600" b="0" i="0" u="none" strike="noStrike" kern="1200" cap="none" spc="0" normalizeH="0" baseline="0" noProof="0" dirty="0" smtClean="0">
                          <a:ln>
                            <a:noFill/>
                          </a:ln>
                          <a:solidFill>
                            <a:prstClr val="black"/>
                          </a:solidFill>
                          <a:effectLst/>
                          <a:uLnTx/>
                          <a:uFillTx/>
                          <a:ea typeface="+mn-ea"/>
                          <a:cs typeface="+mn-cs"/>
                        </a:rPr>
                        <a:t>27-июнга </a:t>
                      </a:r>
                      <a:r>
                        <a:rPr kumimoji="0" lang="ru-RU" sz="1600" b="0" i="0" u="none" strike="noStrike" kern="1200" cap="none" spc="0" normalizeH="0" baseline="0" noProof="0" dirty="0" err="1" smtClean="0">
                          <a:ln>
                            <a:noFill/>
                          </a:ln>
                          <a:solidFill>
                            <a:prstClr val="black"/>
                          </a:solidFill>
                          <a:effectLst/>
                          <a:uLnTx/>
                          <a:uFillTx/>
                          <a:ea typeface="+mn-ea"/>
                          <a:cs typeface="+mn-cs"/>
                        </a:rPr>
                        <a:t>чейин</a:t>
                      </a:r>
                      <a:endParaRPr kumimoji="0" lang="ru-RU" sz="1600" b="0" i="0" u="none" strike="noStrike" kern="1200" cap="none" spc="0" normalizeH="0" baseline="0" noProof="0" dirty="0" smtClean="0">
                        <a:ln>
                          <a:noFill/>
                        </a:ln>
                        <a:solidFill>
                          <a:prstClr val="black"/>
                        </a:solidFill>
                        <a:effectLst/>
                        <a:uLnTx/>
                        <a:uFillTx/>
                        <a:ea typeface="+mn-ea"/>
                        <a:cs typeface="+mn-cs"/>
                      </a:endParaRPr>
                    </a:p>
                  </a:txBody>
                  <a:tcPr marL="49997" marR="49997" marT="0" marB="0"/>
                </a:tc>
                <a:tc>
                  <a:txBody>
                    <a:bodyPr/>
                    <a:lstStyle/>
                    <a:p>
                      <a:pPr algn="just">
                        <a:lnSpc>
                          <a:spcPct val="107000"/>
                        </a:lnSpc>
                        <a:spcAft>
                          <a:spcPts val="0"/>
                        </a:spcAft>
                      </a:pPr>
                      <a:r>
                        <a:rPr lang="ru-RU" sz="1600" dirty="0">
                          <a:effectLst/>
                        </a:rPr>
                        <a:t>2024-жыл 27-июну</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dirty="0">
                          <a:effectLst/>
                        </a:rPr>
                        <a:t>5 </a:t>
                      </a:r>
                      <a:r>
                        <a:rPr lang="ru-RU" sz="1600" dirty="0" err="1">
                          <a:effectLst/>
                        </a:rPr>
                        <a:t>жыл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extLst>
                  <a:ext uri="{0D108BD9-81ED-4DB2-BD59-A6C34878D82A}">
                    <a16:rowId xmlns:a16="http://schemas.microsoft.com/office/drawing/2014/main" val="1677699543"/>
                  </a:ext>
                </a:extLst>
              </a:tr>
              <a:tr h="246266">
                <a:tc>
                  <a:txBody>
                    <a:bodyPr/>
                    <a:lstStyle/>
                    <a:p>
                      <a:pPr algn="just">
                        <a:lnSpc>
                          <a:spcPct val="107000"/>
                        </a:lnSpc>
                        <a:spcAft>
                          <a:spcPts val="0"/>
                        </a:spcAft>
                      </a:pPr>
                      <a:r>
                        <a:rPr lang="ru-RU" sz="1600">
                          <a:effectLst/>
                        </a:rPr>
                        <a:t> </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gridSpan="5">
                  <a:txBody>
                    <a:bodyPr/>
                    <a:lstStyle/>
                    <a:p>
                      <a:endParaRPr lang="ru-RU" sz="1600" dirty="0"/>
                    </a:p>
                  </a:txBody>
                  <a:tcPr marL="49997" marR="49997"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19093144"/>
                  </a:ext>
                </a:extLst>
              </a:tr>
              <a:tr h="347322">
                <a:tc>
                  <a:txBody>
                    <a:bodyPr/>
                    <a:lstStyle/>
                    <a:p>
                      <a:pPr algn="just">
                        <a:lnSpc>
                          <a:spcPct val="107000"/>
                        </a:lnSpc>
                        <a:spcAft>
                          <a:spcPts val="0"/>
                        </a:spcAft>
                      </a:pPr>
                      <a:r>
                        <a:rPr lang="ru-RU" sz="1600">
                          <a:effectLst/>
                        </a:rPr>
                        <a:t>1</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gridSpan="5">
                  <a:txBody>
                    <a:bodyPr/>
                    <a:lstStyle/>
                    <a:p>
                      <a:pPr algn="ctr">
                        <a:lnSpc>
                          <a:spcPct val="107000"/>
                        </a:lnSpc>
                        <a:spcAft>
                          <a:spcPts val="0"/>
                        </a:spcAft>
                      </a:pPr>
                      <a:r>
                        <a:rPr lang="ru-RU" sz="1600" dirty="0" err="1">
                          <a:effectLst/>
                        </a:rPr>
                        <a:t>Кесиптик</a:t>
                      </a:r>
                      <a:r>
                        <a:rPr lang="ru-RU" sz="1600" dirty="0">
                          <a:effectLst/>
                        </a:rPr>
                        <a:t> </a:t>
                      </a:r>
                      <a:r>
                        <a:rPr lang="ru-RU" sz="1600" dirty="0" err="1">
                          <a:effectLst/>
                        </a:rPr>
                        <a:t>жогорку</a:t>
                      </a:r>
                      <a:r>
                        <a:rPr lang="ru-RU" sz="1600" dirty="0">
                          <a:effectLst/>
                        </a:rPr>
                        <a:t> </a:t>
                      </a:r>
                      <a:r>
                        <a:rPr lang="ru-RU" sz="1600" dirty="0" err="1">
                          <a:effectLst/>
                        </a:rPr>
                        <a:t>билим</a:t>
                      </a:r>
                      <a:r>
                        <a:rPr lang="ru-RU" sz="1600" dirty="0">
                          <a:effectLst/>
                        </a:rPr>
                        <a:t> </a:t>
                      </a:r>
                      <a:r>
                        <a:rPr lang="ru-RU" sz="1600" dirty="0" err="1">
                          <a:effectLst/>
                        </a:rPr>
                        <a:t>берүү</a:t>
                      </a:r>
                      <a:r>
                        <a:rPr lang="ru-RU" sz="1600" dirty="0">
                          <a:effectLst/>
                        </a:rPr>
                        <a:t>  (Магистратура)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417701342"/>
                  </a:ext>
                </a:extLst>
              </a:tr>
              <a:tr h="1007985">
                <a:tc>
                  <a:txBody>
                    <a:bodyPr/>
                    <a:lstStyle/>
                    <a:p>
                      <a:pPr algn="just">
                        <a:lnSpc>
                          <a:spcPct val="107000"/>
                        </a:lnSpc>
                        <a:spcAft>
                          <a:spcPts val="0"/>
                        </a:spcAft>
                      </a:pP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dirty="0" err="1">
                          <a:effectLst/>
                        </a:rPr>
                        <a:t>Окуу-өндүрүштүк</a:t>
                      </a:r>
                      <a:r>
                        <a:rPr lang="ru-RU" sz="1600" dirty="0">
                          <a:effectLst/>
                        </a:rPr>
                        <a:t> комплекс. К. Ш. </a:t>
                      </a:r>
                      <a:r>
                        <a:rPr lang="ru-RU" sz="1600" dirty="0" err="1">
                          <a:effectLst/>
                        </a:rPr>
                        <a:t>Токтомаматов</a:t>
                      </a:r>
                      <a:r>
                        <a:rPr lang="ru-RU" sz="1600" dirty="0">
                          <a:effectLst/>
                        </a:rPr>
                        <a:t> </a:t>
                      </a:r>
                      <a:r>
                        <a:rPr lang="ru-RU" sz="1600" dirty="0" err="1">
                          <a:effectLst/>
                        </a:rPr>
                        <a:t>атындагы</a:t>
                      </a:r>
                      <a:r>
                        <a:rPr lang="ru-RU" sz="1600" dirty="0">
                          <a:effectLst/>
                        </a:rPr>
                        <a:t> Эл </a:t>
                      </a:r>
                      <a:r>
                        <a:rPr lang="ru-RU" sz="1600" dirty="0" err="1">
                          <a:effectLst/>
                        </a:rPr>
                        <a:t>аралык</a:t>
                      </a:r>
                      <a:r>
                        <a:rPr lang="ru-RU" sz="1600" dirty="0">
                          <a:effectLst/>
                        </a:rPr>
                        <a:t> </a:t>
                      </a:r>
                      <a:r>
                        <a:rPr lang="ru-RU" sz="1600" dirty="0" err="1">
                          <a:effectLst/>
                        </a:rPr>
                        <a:t>университети</a:t>
                      </a:r>
                      <a:r>
                        <a:rPr lang="ru-RU" sz="1600" dirty="0">
                          <a:effectLst/>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dirty="0">
                          <a:effectLst/>
                        </a:rPr>
                        <a:t>550700 Педагогика (магистр)</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dirty="0">
                          <a:effectLst/>
                        </a:rPr>
                        <a:t>17.09.2024</a:t>
                      </a:r>
                    </a:p>
                    <a:p>
                      <a:pPr algn="just">
                        <a:lnSpc>
                          <a:spcPct val="107000"/>
                        </a:lnSpc>
                        <a:spcAft>
                          <a:spcPts val="0"/>
                        </a:spcAft>
                      </a:pPr>
                      <a:r>
                        <a:rPr lang="ru-RU" sz="1600" dirty="0">
                          <a:effectLst/>
                        </a:rPr>
                        <a:t>18.12.2024</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dirty="0">
                          <a:effectLst/>
                        </a:rPr>
                        <a:t>18.12.2024</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tc>
                  <a:txBody>
                    <a:bodyPr/>
                    <a:lstStyle/>
                    <a:p>
                      <a:pPr algn="just">
                        <a:lnSpc>
                          <a:spcPct val="107000"/>
                        </a:lnSpc>
                        <a:spcAft>
                          <a:spcPts val="0"/>
                        </a:spcAft>
                      </a:pPr>
                      <a:r>
                        <a:rPr lang="ru-RU" sz="1600" dirty="0">
                          <a:effectLst/>
                        </a:rPr>
                        <a:t>5 </a:t>
                      </a:r>
                      <a:r>
                        <a:rPr lang="ru-RU" sz="1600" dirty="0" err="1">
                          <a:effectLst/>
                        </a:rPr>
                        <a:t>жыл</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997" marR="49997" marT="0" marB="0"/>
                </a:tc>
                <a:extLst>
                  <a:ext uri="{0D108BD9-81ED-4DB2-BD59-A6C34878D82A}">
                    <a16:rowId xmlns:a16="http://schemas.microsoft.com/office/drawing/2014/main" val="1488242527"/>
                  </a:ext>
                </a:extLst>
              </a:tr>
            </a:tbl>
          </a:graphicData>
        </a:graphic>
      </p:graphicFrame>
    </p:spTree>
    <p:extLst>
      <p:ext uri="{BB962C8B-B14F-4D97-AF65-F5344CB8AC3E}">
        <p14:creationId xmlns:p14="http://schemas.microsoft.com/office/powerpoint/2010/main" val="1298037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sz="quarter" idx="13"/>
            <p:extLst>
              <p:ext uri="{D42A27DB-BD31-4B8C-83A1-F6EECF244321}">
                <p14:modId xmlns:p14="http://schemas.microsoft.com/office/powerpoint/2010/main" val="590901684"/>
              </p:ext>
            </p:extLst>
          </p:nvPr>
        </p:nvGraphicFramePr>
        <p:xfrm>
          <a:off x="0" y="1795244"/>
          <a:ext cx="12281482" cy="4496394"/>
        </p:xfrm>
        <a:graphic>
          <a:graphicData uri="http://schemas.openxmlformats.org/drawingml/2006/table">
            <a:tbl>
              <a:tblPr firstRow="1" firstCol="1" bandRow="1">
                <a:tableStyleId>{5C22544A-7EE6-4342-B048-85BDC9FD1C3A}</a:tableStyleId>
              </a:tblPr>
              <a:tblGrid>
                <a:gridCol w="965028">
                  <a:extLst>
                    <a:ext uri="{9D8B030D-6E8A-4147-A177-3AD203B41FA5}">
                      <a16:colId xmlns:a16="http://schemas.microsoft.com/office/drawing/2014/main" val="215763106"/>
                    </a:ext>
                  </a:extLst>
                </a:gridCol>
                <a:gridCol w="2752306">
                  <a:extLst>
                    <a:ext uri="{9D8B030D-6E8A-4147-A177-3AD203B41FA5}">
                      <a16:colId xmlns:a16="http://schemas.microsoft.com/office/drawing/2014/main" val="3169991762"/>
                    </a:ext>
                  </a:extLst>
                </a:gridCol>
                <a:gridCol w="3085031">
                  <a:extLst>
                    <a:ext uri="{9D8B030D-6E8A-4147-A177-3AD203B41FA5}">
                      <a16:colId xmlns:a16="http://schemas.microsoft.com/office/drawing/2014/main" val="3503151790"/>
                    </a:ext>
                  </a:extLst>
                </a:gridCol>
                <a:gridCol w="2949901">
                  <a:extLst>
                    <a:ext uri="{9D8B030D-6E8A-4147-A177-3AD203B41FA5}">
                      <a16:colId xmlns:a16="http://schemas.microsoft.com/office/drawing/2014/main" val="322010906"/>
                    </a:ext>
                  </a:extLst>
                </a:gridCol>
                <a:gridCol w="2529216">
                  <a:extLst>
                    <a:ext uri="{9D8B030D-6E8A-4147-A177-3AD203B41FA5}">
                      <a16:colId xmlns:a16="http://schemas.microsoft.com/office/drawing/2014/main" val="3327298434"/>
                    </a:ext>
                  </a:extLst>
                </a:gridCol>
              </a:tblGrid>
              <a:tr h="1124125">
                <a:tc>
                  <a:txBody>
                    <a:bodyPr/>
                    <a:lstStyle/>
                    <a:p>
                      <a:pPr algn="just">
                        <a:lnSpc>
                          <a:spcPct val="107000"/>
                        </a:lnSpc>
                        <a:spcAft>
                          <a:spcPts val="0"/>
                        </a:spcAft>
                      </a:pPr>
                      <a:r>
                        <a:rPr lang="ru-RU" sz="1800" dirty="0">
                          <a:effectLst/>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800" dirty="0" err="1">
                          <a:effectLst/>
                        </a:rPr>
                        <a:t>Билим</a:t>
                      </a:r>
                      <a:r>
                        <a:rPr lang="ru-RU" sz="1800" dirty="0">
                          <a:effectLst/>
                        </a:rPr>
                        <a:t> </a:t>
                      </a:r>
                      <a:r>
                        <a:rPr lang="ru-RU" sz="1800" dirty="0" err="1">
                          <a:effectLst/>
                        </a:rPr>
                        <a:t>берүү</a:t>
                      </a:r>
                      <a:r>
                        <a:rPr lang="ru-RU" sz="1800" dirty="0">
                          <a:effectLst/>
                        </a:rPr>
                        <a:t> </a:t>
                      </a:r>
                      <a:r>
                        <a:rPr lang="ru-RU" sz="1800" dirty="0" err="1">
                          <a:effectLst/>
                        </a:rPr>
                        <a:t>уюмунун</a:t>
                      </a:r>
                      <a:r>
                        <a:rPr lang="ru-RU" sz="1800" dirty="0">
                          <a:effectLst/>
                        </a:rPr>
                        <a:t> </a:t>
                      </a:r>
                      <a:r>
                        <a:rPr lang="ru-RU" sz="1800" dirty="0" err="1">
                          <a:effectLst/>
                        </a:rPr>
                        <a:t>аталышы</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800">
                          <a:effectLst/>
                        </a:rPr>
                        <a:t>Аккредитациялоо жүргүзүлгөн мөөнөт (башталышы аягы)</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800">
                          <a:effectLst/>
                        </a:rPr>
                        <a:t>Чечим кабыл алынган күн</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800">
                          <a:effectLst/>
                        </a:rPr>
                        <a:t>Жыйынтыгы </a:t>
                      </a:r>
                    </a:p>
                    <a:p>
                      <a:pPr algn="just">
                        <a:lnSpc>
                          <a:spcPct val="107000"/>
                        </a:lnSpc>
                        <a:spcAft>
                          <a:spcPts val="0"/>
                        </a:spcAft>
                      </a:pPr>
                      <a:r>
                        <a:rPr lang="ru-RU" sz="1800">
                          <a:effectLst/>
                        </a:rPr>
                        <a:t> </a:t>
                      </a:r>
                    </a:p>
                    <a:p>
                      <a:pPr algn="just">
                        <a:lnSpc>
                          <a:spcPct val="107000"/>
                        </a:lnSpc>
                        <a:spcAft>
                          <a:spcPts val="0"/>
                        </a:spcAft>
                      </a:pPr>
                      <a:r>
                        <a:rPr lang="ru-RU" sz="1800">
                          <a:effectLst/>
                        </a:rPr>
                        <a:t> </a:t>
                      </a:r>
                    </a:p>
                    <a:p>
                      <a:pPr algn="just">
                        <a:lnSpc>
                          <a:spcPct val="107000"/>
                        </a:lnSpc>
                        <a:spcAft>
                          <a:spcPts val="0"/>
                        </a:spcAft>
                      </a:pPr>
                      <a:r>
                        <a:rPr lang="ru-RU" sz="1800">
                          <a:effectLst/>
                        </a:rPr>
                        <a:t> </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4339871"/>
                  </a:ext>
                </a:extLst>
              </a:tr>
              <a:tr h="439386">
                <a:tc>
                  <a:txBody>
                    <a:bodyPr/>
                    <a:lstStyle/>
                    <a:p>
                      <a:pPr algn="just">
                        <a:lnSpc>
                          <a:spcPct val="107000"/>
                        </a:lnSpc>
                        <a:spcAft>
                          <a:spcPts val="0"/>
                        </a:spcAft>
                      </a:pPr>
                      <a:r>
                        <a:rPr lang="ru-RU" sz="1800">
                          <a:effectLst/>
                        </a:rPr>
                        <a:t> </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algn="ctr">
                        <a:lnSpc>
                          <a:spcPct val="107000"/>
                        </a:lnSpc>
                        <a:spcAft>
                          <a:spcPts val="0"/>
                        </a:spcAft>
                      </a:pPr>
                      <a:endParaRPr lang="ru-RU" sz="1800" dirty="0" smtClean="0">
                        <a:effectLst/>
                      </a:endParaRPr>
                    </a:p>
                    <a:p>
                      <a:pPr algn="ctr">
                        <a:lnSpc>
                          <a:spcPct val="107000"/>
                        </a:lnSpc>
                        <a:spcAft>
                          <a:spcPts val="0"/>
                        </a:spcAft>
                      </a:pPr>
                      <a:r>
                        <a:rPr lang="ru-RU" sz="1800" dirty="0" err="1" smtClean="0">
                          <a:effectLst/>
                        </a:rPr>
                        <a:t>Кесиптик</a:t>
                      </a:r>
                      <a:r>
                        <a:rPr lang="ru-RU" sz="1800" dirty="0" smtClean="0">
                          <a:effectLst/>
                        </a:rPr>
                        <a:t> </a:t>
                      </a:r>
                      <a:r>
                        <a:rPr lang="ru-RU" sz="1800" dirty="0" err="1">
                          <a:effectLst/>
                        </a:rPr>
                        <a:t>орто</a:t>
                      </a:r>
                      <a:r>
                        <a:rPr lang="ru-RU" sz="1800" dirty="0">
                          <a:effectLst/>
                        </a:rPr>
                        <a:t> </a:t>
                      </a:r>
                      <a:r>
                        <a:rPr lang="ru-RU" sz="1800" dirty="0" err="1">
                          <a:effectLst/>
                        </a:rPr>
                        <a:t>билим</a:t>
                      </a:r>
                      <a:r>
                        <a:rPr lang="ru-RU" sz="1800" dirty="0">
                          <a:effectLst/>
                        </a:rPr>
                        <a:t> </a:t>
                      </a:r>
                      <a:r>
                        <a:rPr lang="ru-RU" sz="1800" dirty="0" err="1">
                          <a:effectLst/>
                        </a:rPr>
                        <a:t>берүү</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886510488"/>
                  </a:ext>
                </a:extLst>
              </a:tr>
              <a:tr h="2735412">
                <a:tc>
                  <a:txBody>
                    <a:bodyPr/>
                    <a:lstStyle/>
                    <a:p>
                      <a:pPr algn="just">
                        <a:lnSpc>
                          <a:spcPct val="107000"/>
                        </a:lnSpc>
                        <a:spcAft>
                          <a:spcPts val="0"/>
                        </a:spcAft>
                      </a:pPr>
                      <a:r>
                        <a:rPr lang="ru-RU" sz="1800">
                          <a:effectLst/>
                        </a:rPr>
                        <a:t>1</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Bef>
                          <a:spcPts val="205"/>
                        </a:spcBef>
                        <a:spcAft>
                          <a:spcPts val="0"/>
                        </a:spcAft>
                      </a:pPr>
                      <a:r>
                        <a:rPr lang="ru-RU" sz="1800" dirty="0" err="1">
                          <a:effectLst/>
                        </a:rPr>
                        <a:t>М.Куренкеев</a:t>
                      </a:r>
                      <a:r>
                        <a:rPr lang="ru-RU" sz="1800" dirty="0">
                          <a:effectLst/>
                        </a:rPr>
                        <a:t> </a:t>
                      </a:r>
                      <a:r>
                        <a:rPr lang="ru-RU" sz="1800" dirty="0" err="1">
                          <a:effectLst/>
                        </a:rPr>
                        <a:t>атындагы</a:t>
                      </a:r>
                      <a:r>
                        <a:rPr lang="ru-RU" sz="1800" dirty="0">
                          <a:effectLst/>
                        </a:rPr>
                        <a:t> </a:t>
                      </a:r>
                      <a:r>
                        <a:rPr lang="ru-RU" sz="1800" dirty="0" err="1">
                          <a:effectLst/>
                        </a:rPr>
                        <a:t>Кыргыз</a:t>
                      </a:r>
                      <a:r>
                        <a:rPr lang="ru-RU" sz="1800" dirty="0">
                          <a:effectLst/>
                        </a:rPr>
                        <a:t> </a:t>
                      </a:r>
                      <a:r>
                        <a:rPr lang="ru-RU" sz="1800" dirty="0" err="1">
                          <a:effectLst/>
                        </a:rPr>
                        <a:t>мамлекеттик</a:t>
                      </a:r>
                      <a:r>
                        <a:rPr lang="ru-RU" sz="1800" dirty="0">
                          <a:effectLst/>
                        </a:rPr>
                        <a:t> </a:t>
                      </a:r>
                      <a:r>
                        <a:rPr lang="ru-RU" sz="1800" dirty="0" err="1">
                          <a:effectLst/>
                        </a:rPr>
                        <a:t>музыкалык</a:t>
                      </a:r>
                      <a:r>
                        <a:rPr lang="ru-RU" sz="1800" dirty="0">
                          <a:effectLst/>
                        </a:rPr>
                        <a:t> </a:t>
                      </a:r>
                      <a:r>
                        <a:rPr lang="ru-RU" sz="1800" dirty="0" err="1">
                          <a:effectLst/>
                        </a:rPr>
                        <a:t>окуу</a:t>
                      </a:r>
                      <a:r>
                        <a:rPr lang="ru-RU" sz="1800" dirty="0">
                          <a:effectLst/>
                        </a:rPr>
                        <a:t> </a:t>
                      </a:r>
                      <a:r>
                        <a:rPr lang="ru-RU" sz="1800" dirty="0" err="1">
                          <a:effectLst/>
                        </a:rPr>
                        <a:t>жайы</a:t>
                      </a:r>
                      <a:endParaRPr lang="ru-RU" sz="1800" dirty="0">
                        <a:effectLst/>
                      </a:endParaRPr>
                    </a:p>
                    <a:p>
                      <a:pPr algn="just">
                        <a:lnSpc>
                          <a:spcPct val="107000"/>
                        </a:lnSpc>
                        <a:spcAft>
                          <a:spcPts val="0"/>
                        </a:spcAft>
                      </a:pPr>
                      <a:r>
                        <a:rPr lang="ru-RU" sz="1800" dirty="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800" dirty="0">
                          <a:effectLst/>
                        </a:rPr>
                        <a:t>2024 - </a:t>
                      </a:r>
                      <a:r>
                        <a:rPr lang="ru-RU" sz="1800" dirty="0" err="1">
                          <a:effectLst/>
                        </a:rPr>
                        <a:t>жыл</a:t>
                      </a:r>
                      <a:r>
                        <a:rPr lang="ru-RU" sz="1800" dirty="0">
                          <a:effectLst/>
                        </a:rPr>
                        <a:t> 14 –</a:t>
                      </a:r>
                      <a:r>
                        <a:rPr lang="ru-RU" sz="1800" dirty="0" err="1" smtClean="0">
                          <a:effectLst/>
                        </a:rPr>
                        <a:t>марттан</a:t>
                      </a:r>
                      <a:endParaRPr lang="ru-RU" sz="1800" dirty="0" smtClean="0">
                        <a:effectLst/>
                      </a:endParaRPr>
                    </a:p>
                    <a:p>
                      <a:pPr algn="just">
                        <a:lnSpc>
                          <a:spcPct val="107000"/>
                        </a:lnSpc>
                        <a:spcAft>
                          <a:spcPts val="0"/>
                        </a:spcAft>
                      </a:pPr>
                      <a:r>
                        <a:rPr lang="ru-RU" sz="1800" dirty="0" smtClean="0">
                          <a:effectLst/>
                        </a:rPr>
                        <a:t>2024-жыл 27-июнга</a:t>
                      </a:r>
                      <a:r>
                        <a:rPr lang="ru-RU" sz="1800" baseline="0" dirty="0" smtClean="0">
                          <a:effectLst/>
                        </a:rPr>
                        <a:t> </a:t>
                      </a:r>
                      <a:r>
                        <a:rPr lang="ru-RU" sz="1800" baseline="0" dirty="0" err="1" smtClean="0">
                          <a:effectLst/>
                        </a:rPr>
                        <a:t>чейин</a:t>
                      </a:r>
                      <a:r>
                        <a:rPr lang="ru-RU" sz="1800" dirty="0" smtClean="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800">
                          <a:effectLst/>
                        </a:rPr>
                        <a:t>2024-жыл 27-июну</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1800" dirty="0">
                          <a:effectLst/>
                        </a:rPr>
                        <a:t>5 </a:t>
                      </a:r>
                      <a:r>
                        <a:rPr lang="ru-RU" sz="1800" dirty="0" err="1">
                          <a:effectLst/>
                        </a:rPr>
                        <a:t>жыл</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9809109"/>
                  </a:ext>
                </a:extLst>
              </a:tr>
            </a:tbl>
          </a:graphicData>
        </a:graphic>
      </p:graphicFrame>
      <p:sp>
        <p:nvSpPr>
          <p:cNvPr id="5" name="Rectangle 1"/>
          <p:cNvSpPr>
            <a:spLocks noGrp="1" noChangeArrowheads="1"/>
          </p:cNvSpPr>
          <p:nvPr>
            <p:ph type="title"/>
          </p:nvPr>
        </p:nvSpPr>
        <p:spPr bwMode="auto">
          <a:xfrm>
            <a:off x="722767" y="1154996"/>
            <a:ext cx="1074646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8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2024 – </a:t>
            </a:r>
            <a:r>
              <a:rPr kumimoji="0" lang="ru-RU" altLang="ru-RU" sz="2800" b="1"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жылы</a:t>
            </a:r>
            <a:r>
              <a:rPr kumimoji="0" lang="ru-RU" altLang="ru-RU" sz="28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800" b="1"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жүргүзүлгөн</a:t>
            </a:r>
            <a:r>
              <a:rPr kumimoji="0" lang="ru-RU" altLang="ru-RU" sz="28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800" b="1"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институционалдык</a:t>
            </a:r>
            <a:r>
              <a:rPr kumimoji="0" lang="ru-RU" altLang="ru-RU" sz="28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800" b="1"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аккредитациялар</a:t>
            </a:r>
            <a:endParaRPr kumimoji="0" lang="ru-RU" altLang="ru-RU"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6952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0628" y="0"/>
            <a:ext cx="9927598" cy="931178"/>
          </a:xfrm>
        </p:spPr>
        <p:txBody>
          <a:bodyPr>
            <a:normAutofit/>
          </a:bodyPr>
          <a:lstStyle/>
          <a:p>
            <a:r>
              <a:rPr lang="ru-RU" sz="1600" b="1" dirty="0"/>
              <a:t>2024-жыл </a:t>
            </a:r>
            <a:r>
              <a:rPr lang="ru-RU" sz="1600" b="1" dirty="0" err="1"/>
              <a:t>ичинде</a:t>
            </a:r>
            <a:r>
              <a:rPr lang="ru-RU" sz="1600" b="1" dirty="0"/>
              <a:t> </a:t>
            </a:r>
            <a:r>
              <a:rPr lang="ru-RU" sz="1600" b="1" dirty="0" err="1"/>
              <a:t>өткөрүлгөн</a:t>
            </a:r>
            <a:r>
              <a:rPr lang="ru-RU" sz="1600" b="1" dirty="0"/>
              <a:t> </a:t>
            </a:r>
            <a:r>
              <a:rPr lang="ru-RU" sz="1600" b="1" dirty="0" err="1"/>
              <a:t>жалпы</a:t>
            </a:r>
            <a:r>
              <a:rPr lang="ru-RU" sz="1600" b="1" dirty="0"/>
              <a:t> </a:t>
            </a:r>
            <a:r>
              <a:rPr lang="ru-RU" sz="1600" b="1" dirty="0" err="1"/>
              <a:t>аккредитациялардын</a:t>
            </a:r>
            <a:r>
              <a:rPr lang="ru-RU" sz="1600" b="1" dirty="0"/>
              <a:t> </a:t>
            </a:r>
            <a:r>
              <a:rPr lang="ru-RU" sz="1600" b="1" dirty="0" err="1"/>
              <a:t>сапаттык</a:t>
            </a:r>
            <a:r>
              <a:rPr lang="ru-RU" sz="1600" b="1" dirty="0"/>
              <a:t> </a:t>
            </a:r>
            <a:r>
              <a:rPr lang="ru-RU" sz="1600" b="1" dirty="0" err="1"/>
              <a:t>анализи</a:t>
            </a:r>
            <a:endParaRPr lang="ru-RU" sz="1600" dirty="0"/>
          </a:p>
        </p:txBody>
      </p:sp>
      <p:graphicFrame>
        <p:nvGraphicFramePr>
          <p:cNvPr id="6" name="Объект 5"/>
          <p:cNvGraphicFramePr>
            <a:graphicFrameLocks noGrp="1"/>
          </p:cNvGraphicFramePr>
          <p:nvPr>
            <p:ph sz="quarter" idx="13"/>
            <p:extLst>
              <p:ext uri="{D42A27DB-BD31-4B8C-83A1-F6EECF244321}">
                <p14:modId xmlns:p14="http://schemas.microsoft.com/office/powerpoint/2010/main" val="2133342703"/>
              </p:ext>
            </p:extLst>
          </p:nvPr>
        </p:nvGraphicFramePr>
        <p:xfrm>
          <a:off x="0" y="629175"/>
          <a:ext cx="12191999" cy="6620193"/>
        </p:xfrm>
        <a:graphic>
          <a:graphicData uri="http://schemas.openxmlformats.org/drawingml/2006/table">
            <a:tbl>
              <a:tblPr firstRow="1" firstCol="1" bandRow="1">
                <a:tableStyleId>{5C22544A-7EE6-4342-B048-85BDC9FD1C3A}</a:tableStyleId>
              </a:tblPr>
              <a:tblGrid>
                <a:gridCol w="630197">
                  <a:extLst>
                    <a:ext uri="{9D8B030D-6E8A-4147-A177-3AD203B41FA5}">
                      <a16:colId xmlns:a16="http://schemas.microsoft.com/office/drawing/2014/main" val="2158567830"/>
                    </a:ext>
                  </a:extLst>
                </a:gridCol>
                <a:gridCol w="2035867">
                  <a:extLst>
                    <a:ext uri="{9D8B030D-6E8A-4147-A177-3AD203B41FA5}">
                      <a16:colId xmlns:a16="http://schemas.microsoft.com/office/drawing/2014/main" val="3371676107"/>
                    </a:ext>
                  </a:extLst>
                </a:gridCol>
                <a:gridCol w="3915592">
                  <a:extLst>
                    <a:ext uri="{9D8B030D-6E8A-4147-A177-3AD203B41FA5}">
                      <a16:colId xmlns:a16="http://schemas.microsoft.com/office/drawing/2014/main" val="4082852624"/>
                    </a:ext>
                  </a:extLst>
                </a:gridCol>
                <a:gridCol w="2894652">
                  <a:extLst>
                    <a:ext uri="{9D8B030D-6E8A-4147-A177-3AD203B41FA5}">
                      <a16:colId xmlns:a16="http://schemas.microsoft.com/office/drawing/2014/main" val="617534805"/>
                    </a:ext>
                  </a:extLst>
                </a:gridCol>
                <a:gridCol w="2715691">
                  <a:extLst>
                    <a:ext uri="{9D8B030D-6E8A-4147-A177-3AD203B41FA5}">
                      <a16:colId xmlns:a16="http://schemas.microsoft.com/office/drawing/2014/main" val="399559044"/>
                    </a:ext>
                  </a:extLst>
                </a:gridCol>
              </a:tblGrid>
              <a:tr h="429574">
                <a:tc>
                  <a:txBody>
                    <a:bodyPr/>
                    <a:lstStyle/>
                    <a:p>
                      <a:pPr>
                        <a:lnSpc>
                          <a:spcPct val="107000"/>
                        </a:lnSpc>
                        <a:spcAft>
                          <a:spcPts val="0"/>
                        </a:spcAft>
                      </a:pPr>
                      <a:r>
                        <a:rPr lang="ru-RU" sz="1400">
                          <a:effectLst/>
                        </a:rPr>
                        <a:t>№</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Билим берүү деңгээли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Жетишкендиктери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Кемчиликтери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Агенттиктин окуу жайга сунуштары</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extLst>
                  <a:ext uri="{0D108BD9-81ED-4DB2-BD59-A6C34878D82A}">
                    <a16:rowId xmlns:a16="http://schemas.microsoft.com/office/drawing/2014/main" val="430125124"/>
                  </a:ext>
                </a:extLst>
              </a:tr>
              <a:tr h="214788">
                <a:tc gridSpan="5">
                  <a:txBody>
                    <a:bodyPr/>
                    <a:lstStyle/>
                    <a:p>
                      <a:pPr algn="ctr">
                        <a:lnSpc>
                          <a:spcPct val="107000"/>
                        </a:lnSpc>
                        <a:spcAft>
                          <a:spcPts val="0"/>
                        </a:spcAft>
                      </a:pPr>
                      <a:r>
                        <a:rPr lang="ru-RU" sz="1400">
                          <a:effectLst/>
                        </a:rPr>
                        <a:t>Программалык аккредитациялоонун анализи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469302974"/>
                  </a:ext>
                </a:extLst>
              </a:tr>
              <a:tr h="3007019">
                <a:tc>
                  <a:txBody>
                    <a:bodyPr/>
                    <a:lstStyle/>
                    <a:p>
                      <a:pPr>
                        <a:lnSpc>
                          <a:spcPct val="107000"/>
                        </a:lnSpc>
                        <a:spcAft>
                          <a:spcPts val="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Кесиптик орто билим берүү Н.Давлесов атындагы Республикалык маданият жана искусство колледжи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dirty="0">
                          <a:effectLst/>
                        </a:rPr>
                        <a:t>1. Ар </a:t>
                      </a:r>
                      <a:r>
                        <a:rPr lang="ru-RU" sz="1400" dirty="0" err="1">
                          <a:effectLst/>
                        </a:rPr>
                        <a:t>бир</a:t>
                      </a:r>
                      <a:r>
                        <a:rPr lang="ru-RU" sz="1400" dirty="0">
                          <a:effectLst/>
                        </a:rPr>
                        <a:t> </a:t>
                      </a:r>
                      <a:r>
                        <a:rPr lang="ru-RU" sz="1400" dirty="0" err="1">
                          <a:effectLst/>
                        </a:rPr>
                        <a:t>окуучуга</a:t>
                      </a:r>
                      <a:r>
                        <a:rPr lang="ru-RU" sz="1400" dirty="0">
                          <a:effectLst/>
                        </a:rPr>
                        <a:t> </a:t>
                      </a:r>
                      <a:r>
                        <a:rPr lang="ru-RU" sz="1400" dirty="0" err="1">
                          <a:effectLst/>
                        </a:rPr>
                        <a:t>жекече</a:t>
                      </a:r>
                      <a:r>
                        <a:rPr lang="ru-RU" sz="1400" dirty="0">
                          <a:effectLst/>
                        </a:rPr>
                        <a:t> </a:t>
                      </a:r>
                      <a:r>
                        <a:rPr lang="ru-RU" sz="1400" dirty="0" err="1">
                          <a:effectLst/>
                        </a:rPr>
                        <a:t>жана</a:t>
                      </a:r>
                      <a:r>
                        <a:rPr lang="ru-RU" sz="1400" dirty="0">
                          <a:effectLst/>
                        </a:rPr>
                        <a:t> </a:t>
                      </a:r>
                      <a:r>
                        <a:rPr lang="ru-RU" sz="1400" dirty="0" err="1">
                          <a:effectLst/>
                        </a:rPr>
                        <a:t>сый</a:t>
                      </a:r>
                      <a:r>
                        <a:rPr lang="ru-RU" sz="1400" dirty="0">
                          <a:effectLst/>
                        </a:rPr>
                        <a:t> </a:t>
                      </a:r>
                      <a:r>
                        <a:rPr lang="ru-RU" sz="1400" dirty="0" err="1">
                          <a:effectLst/>
                        </a:rPr>
                        <a:t>мамиле</a:t>
                      </a:r>
                      <a:r>
                        <a:rPr lang="ru-RU" sz="1400" dirty="0">
                          <a:effectLst/>
                        </a:rPr>
                        <a:t>.</a:t>
                      </a:r>
                    </a:p>
                    <a:p>
                      <a:pPr>
                        <a:lnSpc>
                          <a:spcPct val="107000"/>
                        </a:lnSpc>
                        <a:spcAft>
                          <a:spcPts val="0"/>
                        </a:spcAft>
                      </a:pPr>
                      <a:r>
                        <a:rPr lang="ru-RU" sz="1400" dirty="0">
                          <a:effectLst/>
                        </a:rPr>
                        <a:t>2. </a:t>
                      </a:r>
                      <a:r>
                        <a:rPr lang="ru-RU" sz="1400" dirty="0" err="1">
                          <a:effectLst/>
                        </a:rPr>
                        <a:t>Студенттердин</a:t>
                      </a:r>
                      <a:r>
                        <a:rPr lang="ru-RU" sz="1400" dirty="0">
                          <a:effectLst/>
                        </a:rPr>
                        <a:t> </a:t>
                      </a:r>
                      <a:r>
                        <a:rPr lang="ru-RU" sz="1400" dirty="0" err="1">
                          <a:effectLst/>
                        </a:rPr>
                        <a:t>окуусунун</a:t>
                      </a:r>
                      <a:r>
                        <a:rPr lang="ru-RU" sz="1400" dirty="0">
                          <a:effectLst/>
                        </a:rPr>
                        <a:t> </a:t>
                      </a:r>
                      <a:r>
                        <a:rPr lang="ru-RU" sz="1400" dirty="0" err="1">
                          <a:effectLst/>
                        </a:rPr>
                        <a:t>натыйжалары</a:t>
                      </a:r>
                      <a:r>
                        <a:rPr lang="ru-RU" sz="1400" dirty="0">
                          <a:effectLst/>
                        </a:rPr>
                        <a:t> </a:t>
                      </a:r>
                      <a:r>
                        <a:rPr lang="ru-RU" sz="1400" dirty="0" err="1">
                          <a:effectLst/>
                        </a:rPr>
                        <a:t>дайыма</a:t>
                      </a:r>
                      <a:r>
                        <a:rPr lang="ru-RU" sz="1400" dirty="0">
                          <a:effectLst/>
                        </a:rPr>
                        <a:t> </a:t>
                      </a:r>
                      <a:r>
                        <a:rPr lang="ru-RU" sz="1400" dirty="0" err="1">
                          <a:effectLst/>
                        </a:rPr>
                        <a:t>көзөмөлдөнүп</a:t>
                      </a:r>
                      <a:r>
                        <a:rPr lang="ru-RU" sz="1400" dirty="0">
                          <a:effectLst/>
                        </a:rPr>
                        <a:t>, </a:t>
                      </a:r>
                      <a:r>
                        <a:rPr lang="ru-RU" sz="1400" dirty="0" err="1">
                          <a:effectLst/>
                        </a:rPr>
                        <a:t>баалоонун</a:t>
                      </a:r>
                      <a:r>
                        <a:rPr lang="ru-RU" sz="1400" dirty="0">
                          <a:effectLst/>
                        </a:rPr>
                        <a:t> </a:t>
                      </a:r>
                      <a:r>
                        <a:rPr lang="ru-RU" sz="1400" dirty="0" err="1">
                          <a:effectLst/>
                        </a:rPr>
                        <a:t>көз</a:t>
                      </a:r>
                      <a:r>
                        <a:rPr lang="ru-RU" sz="1400" dirty="0">
                          <a:effectLst/>
                        </a:rPr>
                        <a:t> </a:t>
                      </a:r>
                      <a:r>
                        <a:rPr lang="ru-RU" sz="1400" dirty="0" err="1">
                          <a:effectLst/>
                        </a:rPr>
                        <a:t>карандысыздыгы</a:t>
                      </a:r>
                      <a:r>
                        <a:rPr lang="ru-RU" sz="1400" dirty="0">
                          <a:effectLst/>
                        </a:rPr>
                        <a:t> </a:t>
                      </a:r>
                      <a:r>
                        <a:rPr lang="ru-RU" sz="1400" dirty="0" err="1">
                          <a:effectLst/>
                        </a:rPr>
                        <a:t>жана</a:t>
                      </a:r>
                      <a:r>
                        <a:rPr lang="ru-RU" sz="1400" dirty="0">
                          <a:effectLst/>
                        </a:rPr>
                        <a:t> </a:t>
                      </a:r>
                      <a:r>
                        <a:rPr lang="ru-RU" sz="1400" dirty="0" err="1">
                          <a:effectLst/>
                        </a:rPr>
                        <a:t>объективдүүлүгү</a:t>
                      </a:r>
                      <a:r>
                        <a:rPr lang="ru-RU" sz="1400" dirty="0">
                          <a:effectLst/>
                        </a:rPr>
                        <a:t> </a:t>
                      </a:r>
                      <a:r>
                        <a:rPr lang="ru-RU" sz="1400" dirty="0" err="1">
                          <a:effectLst/>
                        </a:rPr>
                        <a:t>камсыз</a:t>
                      </a:r>
                      <a:r>
                        <a:rPr lang="ru-RU" sz="1400" dirty="0">
                          <a:effectLst/>
                        </a:rPr>
                        <a:t> </a:t>
                      </a:r>
                      <a:r>
                        <a:rPr lang="ru-RU" sz="1400" dirty="0" err="1">
                          <a:effectLst/>
                        </a:rPr>
                        <a:t>кылынат</a:t>
                      </a:r>
                      <a:r>
                        <a:rPr lang="ru-RU" sz="1400" dirty="0">
                          <a:effectLst/>
                        </a:rPr>
                        <a:t>. Буга </a:t>
                      </a:r>
                      <a:r>
                        <a:rPr lang="ru-RU" sz="1400" dirty="0" err="1">
                          <a:effectLst/>
                        </a:rPr>
                        <a:t>байланыштуу</a:t>
                      </a:r>
                      <a:r>
                        <a:rPr lang="ru-RU" sz="1400" dirty="0">
                          <a:effectLst/>
                        </a:rPr>
                        <a:t> </a:t>
                      </a:r>
                      <a:r>
                        <a:rPr lang="ru-RU" sz="1400" dirty="0" err="1">
                          <a:effectLst/>
                        </a:rPr>
                        <a:t>бир</a:t>
                      </a:r>
                      <a:r>
                        <a:rPr lang="ru-RU" sz="1400" dirty="0">
                          <a:effectLst/>
                        </a:rPr>
                        <a:t> катар </a:t>
                      </a:r>
                      <a:r>
                        <a:rPr lang="ru-RU" sz="1400" dirty="0" err="1">
                          <a:effectLst/>
                        </a:rPr>
                        <a:t>ички</a:t>
                      </a:r>
                      <a:r>
                        <a:rPr lang="ru-RU" sz="1400" dirty="0">
                          <a:effectLst/>
                        </a:rPr>
                        <a:t> </a:t>
                      </a:r>
                      <a:r>
                        <a:rPr lang="ru-RU" sz="1400" dirty="0" err="1">
                          <a:effectLst/>
                        </a:rPr>
                        <a:t>ченемдик</a:t>
                      </a:r>
                      <a:r>
                        <a:rPr lang="ru-RU" sz="1400" dirty="0">
                          <a:effectLst/>
                        </a:rPr>
                        <a:t> </a:t>
                      </a:r>
                      <a:r>
                        <a:rPr lang="ru-RU" sz="1400" dirty="0" err="1">
                          <a:effectLst/>
                        </a:rPr>
                        <a:t>документтер</a:t>
                      </a:r>
                      <a:r>
                        <a:rPr lang="ru-RU" sz="1400" dirty="0">
                          <a:effectLst/>
                        </a:rPr>
                        <a:t> </a:t>
                      </a:r>
                      <a:r>
                        <a:rPr lang="ru-RU" sz="1400" dirty="0" err="1">
                          <a:effectLst/>
                        </a:rPr>
                        <a:t>иштелип</a:t>
                      </a:r>
                      <a:r>
                        <a:rPr lang="ru-RU" sz="1400" dirty="0">
                          <a:effectLst/>
                        </a:rPr>
                        <a:t> </a:t>
                      </a:r>
                      <a:r>
                        <a:rPr lang="ru-RU" sz="1400" dirty="0" err="1">
                          <a:effectLst/>
                        </a:rPr>
                        <a:t>чыккан</a:t>
                      </a:r>
                      <a:r>
                        <a:rPr lang="ru-RU" sz="1400" dirty="0">
                          <a:effectLst/>
                        </a:rPr>
                        <a:t>.</a:t>
                      </a:r>
                    </a:p>
                    <a:p>
                      <a:pPr>
                        <a:lnSpc>
                          <a:spcPct val="107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1. Билим берүү мекемесинин веб-сайтында нормативдик документтер кызыкдар тараптарга маалымат учун жарыяланбайт.</a:t>
                      </a:r>
                    </a:p>
                    <a:p>
                      <a:pPr>
                        <a:lnSpc>
                          <a:spcPct val="107000"/>
                        </a:lnSpc>
                        <a:spcAft>
                          <a:spcPts val="0"/>
                        </a:spcAft>
                      </a:pPr>
                      <a:r>
                        <a:rPr lang="ru-RU" sz="1400">
                          <a:effectLst/>
                        </a:rPr>
                        <a:t> </a:t>
                      </a:r>
                    </a:p>
                    <a:p>
                      <a:pPr>
                        <a:lnSpc>
                          <a:spcPct val="107000"/>
                        </a:lnSpc>
                        <a:spcAft>
                          <a:spcPts val="0"/>
                        </a:spcAft>
                      </a:pPr>
                      <a:r>
                        <a:rPr lang="ru-RU" sz="1400">
                          <a:effectLst/>
                        </a:rPr>
                        <a:t>2.Аккредитацияланган программа электрондук китепкананы бекемдөөнү жана кеңейтүүнү талап кылат.</a:t>
                      </a:r>
                    </a:p>
                    <a:p>
                      <a:pP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1. Сайтка колледжин нормативдик документтерин жүктөө.</a:t>
                      </a:r>
                    </a:p>
                    <a:p>
                      <a:pPr>
                        <a:lnSpc>
                          <a:spcPct val="107000"/>
                        </a:lnSpc>
                        <a:spcAft>
                          <a:spcPts val="0"/>
                        </a:spcAft>
                      </a:pPr>
                      <a:r>
                        <a:rPr lang="ru-RU" sz="1400">
                          <a:effectLst/>
                        </a:rPr>
                        <a:t>2.Китепкана фондун аккредитацияланган билим берүү программасы үчүн окуу басылмалары жана электрондук ресурстар менен толуктоо</a:t>
                      </a:r>
                    </a:p>
                    <a:p>
                      <a:pPr>
                        <a:lnSpc>
                          <a:spcPct val="107000"/>
                        </a:lnSpc>
                        <a:spcAft>
                          <a:spcPts val="0"/>
                        </a:spcAft>
                      </a:pPr>
                      <a:r>
                        <a:rPr lang="ru-RU" sz="1400">
                          <a:effectLst/>
                        </a:rPr>
                        <a:t>3. Тиешелүү Билим берүү программасы боюнча окуу куралдарын иштеп чыгууну жана басып чыгарууну күчөтүү</a:t>
                      </a:r>
                    </a:p>
                    <a:p>
                      <a:pPr>
                        <a:lnSpc>
                          <a:spcPct val="107000"/>
                        </a:lnSpc>
                        <a:spcAft>
                          <a:spcPts val="0"/>
                        </a:spcAft>
                      </a:pPr>
                      <a:r>
                        <a:rPr lang="ru-RU" sz="1400">
                          <a:effectLst/>
                        </a:rPr>
                        <a:t> </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extLst>
                  <a:ext uri="{0D108BD9-81ED-4DB2-BD59-A6C34878D82A}">
                    <a16:rowId xmlns:a16="http://schemas.microsoft.com/office/drawing/2014/main" val="1528534157"/>
                  </a:ext>
                </a:extLst>
              </a:tr>
              <a:tr h="2577445">
                <a:tc>
                  <a:txBody>
                    <a:bodyPr/>
                    <a:lstStyle/>
                    <a:p>
                      <a:pPr>
                        <a:lnSpc>
                          <a:spcPct val="107000"/>
                        </a:lnSpc>
                        <a:spcAft>
                          <a:spcPts val="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Кесиптик орто билим берүү</a:t>
                      </a:r>
                    </a:p>
                    <a:p>
                      <a:pPr algn="just">
                        <a:lnSpc>
                          <a:spcPct val="107000"/>
                        </a:lnSpc>
                        <a:spcAft>
                          <a:spcPts val="0"/>
                        </a:spcAft>
                      </a:pPr>
                      <a:r>
                        <a:rPr lang="ru-RU" sz="1400">
                          <a:effectLst/>
                        </a:rPr>
                        <a:t>Ж.Баласагын атындагы Кыргыз улуттук университети, Гуманитардык жана табигый илимдер факультети (Каракол ш.)</a:t>
                      </a:r>
                    </a:p>
                    <a:p>
                      <a:pP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Бүтүрүүчүлөр жана иш берүүчүлөр  менен тыгыз байланышта иш алып барышууда; бүтүрүүчүлөрдү толук менен жумуш менен камсыз кылуу; мугалимдердин практикалык сабактарды өтүү деңгээли жогору</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a:effectLst/>
                        </a:rPr>
                        <a:t>1.Материалдык –техникалык базаны чындаш керек;</a:t>
                      </a:r>
                    </a:p>
                    <a:p>
                      <a:pPr>
                        <a:lnSpc>
                          <a:spcPct val="107000"/>
                        </a:lnSpc>
                        <a:spcAft>
                          <a:spcPts val="0"/>
                        </a:spcAft>
                      </a:pPr>
                      <a:r>
                        <a:rPr lang="ru-RU" sz="1400">
                          <a:effectLst/>
                        </a:rPr>
                        <a:t>2.Академиялык мобилдуулукту жогорулатуу керек</a:t>
                      </a:r>
                    </a:p>
                    <a:p>
                      <a:pPr>
                        <a:lnSpc>
                          <a:spcPct val="107000"/>
                        </a:lnSpc>
                        <a:spcAft>
                          <a:spcPts val="0"/>
                        </a:spcAft>
                      </a:pPr>
                      <a:r>
                        <a:rPr lang="ru-RU" sz="1400">
                          <a:effectLst/>
                        </a:rPr>
                        <a:t>3. Мугалимдердин илимий ишмердуулугу жай</a:t>
                      </a:r>
                    </a:p>
                    <a:p>
                      <a:pP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tc>
                  <a:txBody>
                    <a:bodyPr/>
                    <a:lstStyle/>
                    <a:p>
                      <a:pPr>
                        <a:lnSpc>
                          <a:spcPct val="107000"/>
                        </a:lnSpc>
                        <a:spcAft>
                          <a:spcPts val="0"/>
                        </a:spcAft>
                      </a:pPr>
                      <a:r>
                        <a:rPr lang="ru-RU" sz="1400" dirty="0">
                          <a:effectLst/>
                        </a:rPr>
                        <a:t>1.Окуучуларды </a:t>
                      </a:r>
                      <a:r>
                        <a:rPr lang="ru-RU" sz="1400" dirty="0" err="1">
                          <a:effectLst/>
                        </a:rPr>
                        <a:t>материалдык</a:t>
                      </a:r>
                      <a:r>
                        <a:rPr lang="ru-RU" sz="1400" dirty="0">
                          <a:effectLst/>
                        </a:rPr>
                        <a:t> </a:t>
                      </a:r>
                      <a:r>
                        <a:rPr lang="ru-RU" sz="1400" dirty="0" err="1">
                          <a:effectLst/>
                        </a:rPr>
                        <a:t>ресурстар</a:t>
                      </a:r>
                      <a:r>
                        <a:rPr lang="ru-RU" sz="1400" dirty="0">
                          <a:effectLst/>
                        </a:rPr>
                        <a:t> </a:t>
                      </a:r>
                      <a:r>
                        <a:rPr lang="ru-RU" sz="1400" dirty="0" err="1">
                          <a:effectLst/>
                        </a:rPr>
                        <a:t>менен</a:t>
                      </a:r>
                      <a:r>
                        <a:rPr lang="ru-RU" sz="1400" dirty="0">
                          <a:effectLst/>
                        </a:rPr>
                        <a:t> </a:t>
                      </a:r>
                      <a:r>
                        <a:rPr lang="ru-RU" sz="1400" dirty="0" err="1">
                          <a:effectLst/>
                        </a:rPr>
                        <a:t>камсыз</a:t>
                      </a:r>
                      <a:r>
                        <a:rPr lang="ru-RU" sz="1400" dirty="0">
                          <a:effectLst/>
                        </a:rPr>
                        <a:t> </a:t>
                      </a:r>
                      <a:r>
                        <a:rPr lang="ru-RU" sz="1400" dirty="0" err="1">
                          <a:effectLst/>
                        </a:rPr>
                        <a:t>кылуу</a:t>
                      </a:r>
                      <a:r>
                        <a:rPr lang="ru-RU" sz="1400" dirty="0">
                          <a:effectLst/>
                        </a:rPr>
                        <a:t>: </a:t>
                      </a:r>
                      <a:r>
                        <a:rPr lang="ru-RU" sz="1400" dirty="0" err="1">
                          <a:effectLst/>
                        </a:rPr>
                        <a:t>проекторлор</a:t>
                      </a:r>
                      <a:r>
                        <a:rPr lang="ru-RU" sz="1400" dirty="0">
                          <a:effectLst/>
                        </a:rPr>
                        <a:t>, </a:t>
                      </a:r>
                      <a:r>
                        <a:rPr lang="ru-RU" sz="1400" dirty="0" err="1">
                          <a:effectLst/>
                        </a:rPr>
                        <a:t>кышкы</a:t>
                      </a:r>
                      <a:r>
                        <a:rPr lang="ru-RU" sz="1400" dirty="0">
                          <a:effectLst/>
                        </a:rPr>
                        <a:t> </a:t>
                      </a:r>
                      <a:r>
                        <a:rPr lang="ru-RU" sz="1400" dirty="0" err="1">
                          <a:effectLst/>
                        </a:rPr>
                        <a:t>мезгилге</a:t>
                      </a:r>
                      <a:r>
                        <a:rPr lang="ru-RU" sz="1400" dirty="0">
                          <a:effectLst/>
                        </a:rPr>
                        <a:t> спорт зал, </a:t>
                      </a:r>
                      <a:r>
                        <a:rPr lang="ru-RU" sz="1400" dirty="0" err="1">
                          <a:effectLst/>
                        </a:rPr>
                        <a:t>компьютерлер</a:t>
                      </a:r>
                      <a:r>
                        <a:rPr lang="ru-RU" sz="1400" dirty="0">
                          <a:effectLst/>
                        </a:rPr>
                        <a:t>, </a:t>
                      </a:r>
                      <a:r>
                        <a:rPr lang="ru-RU" sz="1400" dirty="0" err="1">
                          <a:effectLst/>
                        </a:rPr>
                        <a:t>принтерлер</a:t>
                      </a:r>
                      <a:endParaRPr lang="ru-RU" sz="1400" dirty="0">
                        <a:effectLst/>
                      </a:endParaRPr>
                    </a:p>
                    <a:p>
                      <a:pPr>
                        <a:lnSpc>
                          <a:spcPct val="107000"/>
                        </a:lnSpc>
                        <a:spcAft>
                          <a:spcPts val="0"/>
                        </a:spcAft>
                      </a:pPr>
                      <a:r>
                        <a:rPr lang="ru-RU" sz="1400" dirty="0">
                          <a:effectLst/>
                        </a:rPr>
                        <a:t>2.Бул </a:t>
                      </a:r>
                      <a:r>
                        <a:rPr lang="ru-RU" sz="1400" dirty="0" err="1">
                          <a:effectLst/>
                        </a:rPr>
                        <a:t>адистик</a:t>
                      </a:r>
                      <a:r>
                        <a:rPr lang="ru-RU" sz="1400" dirty="0">
                          <a:effectLst/>
                        </a:rPr>
                        <a:t> </a:t>
                      </a:r>
                      <a:r>
                        <a:rPr lang="ru-RU" sz="1400" dirty="0" err="1">
                          <a:effectLst/>
                        </a:rPr>
                        <a:t>боюнча</a:t>
                      </a:r>
                      <a:r>
                        <a:rPr lang="ru-RU" sz="1400" dirty="0">
                          <a:effectLst/>
                        </a:rPr>
                        <a:t> </a:t>
                      </a:r>
                      <a:r>
                        <a:rPr lang="ru-RU" sz="1400" dirty="0" err="1">
                          <a:effectLst/>
                        </a:rPr>
                        <a:t>студенттердин</a:t>
                      </a:r>
                      <a:r>
                        <a:rPr lang="ru-RU" sz="1400" dirty="0">
                          <a:effectLst/>
                        </a:rPr>
                        <a:t> </a:t>
                      </a:r>
                      <a:r>
                        <a:rPr lang="ru-RU" sz="1400" dirty="0" err="1">
                          <a:effectLst/>
                        </a:rPr>
                        <a:t>академиялык</a:t>
                      </a:r>
                      <a:r>
                        <a:rPr lang="ru-RU" sz="1400" dirty="0">
                          <a:effectLst/>
                        </a:rPr>
                        <a:t> </a:t>
                      </a:r>
                      <a:r>
                        <a:rPr lang="ru-RU" sz="1400" dirty="0" err="1">
                          <a:effectLst/>
                        </a:rPr>
                        <a:t>мобилдүүлүк</a:t>
                      </a:r>
                      <a:r>
                        <a:rPr lang="ru-RU" sz="1400" dirty="0">
                          <a:effectLst/>
                        </a:rPr>
                        <a:t> </a:t>
                      </a:r>
                      <a:r>
                        <a:rPr lang="ru-RU" sz="1400" dirty="0" err="1">
                          <a:effectLst/>
                        </a:rPr>
                        <a:t>программасын</a:t>
                      </a:r>
                      <a:r>
                        <a:rPr lang="ru-RU" sz="1400" dirty="0">
                          <a:effectLst/>
                        </a:rPr>
                        <a:t> </a:t>
                      </a:r>
                      <a:r>
                        <a:rPr lang="ru-RU" sz="1400" dirty="0" err="1">
                          <a:effectLst/>
                        </a:rPr>
                        <a:t>күчөтүү</a:t>
                      </a:r>
                      <a:r>
                        <a:rPr lang="ru-RU" sz="1400" dirty="0">
                          <a:effectLst/>
                        </a:rPr>
                        <a:t>.</a:t>
                      </a:r>
                    </a:p>
                    <a:p>
                      <a:pPr>
                        <a:lnSpc>
                          <a:spcPct val="107000"/>
                        </a:lnSpc>
                        <a:spcAft>
                          <a:spcPts val="0"/>
                        </a:spcAft>
                      </a:pPr>
                      <a:r>
                        <a:rPr lang="ru-RU" sz="1400" dirty="0" err="1">
                          <a:effectLst/>
                        </a:rPr>
                        <a:t>Педагогикалык</a:t>
                      </a:r>
                      <a:r>
                        <a:rPr lang="ru-RU" sz="1400" dirty="0">
                          <a:effectLst/>
                        </a:rPr>
                        <a:t> </a:t>
                      </a:r>
                      <a:r>
                        <a:rPr lang="ru-RU" sz="1400" dirty="0" err="1">
                          <a:effectLst/>
                        </a:rPr>
                        <a:t>кадрлардын</a:t>
                      </a:r>
                      <a:r>
                        <a:rPr lang="ru-RU" sz="1400" dirty="0">
                          <a:effectLst/>
                        </a:rPr>
                        <a:t> </a:t>
                      </a:r>
                      <a:r>
                        <a:rPr lang="ru-RU" sz="1400" dirty="0" err="1">
                          <a:effectLst/>
                        </a:rPr>
                        <a:t>илимий-изилдөө</a:t>
                      </a:r>
                      <a:r>
                        <a:rPr lang="ru-RU" sz="1400" dirty="0">
                          <a:effectLst/>
                        </a:rPr>
                        <a:t> </a:t>
                      </a:r>
                      <a:r>
                        <a:rPr lang="ru-RU" sz="1400" dirty="0" err="1">
                          <a:effectLst/>
                        </a:rPr>
                        <a:t>иштери</a:t>
                      </a:r>
                      <a:r>
                        <a:rPr lang="ru-RU" sz="1400" dirty="0">
                          <a:effectLst/>
                        </a:rPr>
                        <a:t> </a:t>
                      </a:r>
                      <a:r>
                        <a:rPr lang="ru-RU" sz="1400" dirty="0" err="1">
                          <a:effectLst/>
                        </a:rPr>
                        <a:t>активдештирилсин</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5530" marR="25530" marT="0" marB="0"/>
                </a:tc>
                <a:extLst>
                  <a:ext uri="{0D108BD9-81ED-4DB2-BD59-A6C34878D82A}">
                    <a16:rowId xmlns:a16="http://schemas.microsoft.com/office/drawing/2014/main" val="3504186944"/>
                  </a:ext>
                </a:extLst>
              </a:tr>
            </a:tbl>
          </a:graphicData>
        </a:graphic>
      </p:graphicFrame>
    </p:spTree>
    <p:extLst>
      <p:ext uri="{BB962C8B-B14F-4D97-AF65-F5344CB8AC3E}">
        <p14:creationId xmlns:p14="http://schemas.microsoft.com/office/powerpoint/2010/main" val="3479100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sz="quarter" idx="13"/>
            <p:extLst>
              <p:ext uri="{D42A27DB-BD31-4B8C-83A1-F6EECF244321}">
                <p14:modId xmlns:p14="http://schemas.microsoft.com/office/powerpoint/2010/main" val="3424304314"/>
              </p:ext>
            </p:extLst>
          </p:nvPr>
        </p:nvGraphicFramePr>
        <p:xfrm>
          <a:off x="167779" y="92279"/>
          <a:ext cx="11878811" cy="6696393"/>
        </p:xfrm>
        <a:graphic>
          <a:graphicData uri="http://schemas.openxmlformats.org/drawingml/2006/table">
            <a:tbl>
              <a:tblPr firstRow="1" firstCol="1" bandRow="1">
                <a:tableStyleId>{5C22544A-7EE6-4342-B048-85BDC9FD1C3A}</a:tableStyleId>
              </a:tblPr>
              <a:tblGrid>
                <a:gridCol w="661875">
                  <a:extLst>
                    <a:ext uri="{9D8B030D-6E8A-4147-A177-3AD203B41FA5}">
                      <a16:colId xmlns:a16="http://schemas.microsoft.com/office/drawing/2014/main" val="3327246037"/>
                    </a:ext>
                  </a:extLst>
                </a:gridCol>
                <a:gridCol w="1975139">
                  <a:extLst>
                    <a:ext uri="{9D8B030D-6E8A-4147-A177-3AD203B41FA5}">
                      <a16:colId xmlns:a16="http://schemas.microsoft.com/office/drawing/2014/main" val="33265134"/>
                    </a:ext>
                  </a:extLst>
                </a:gridCol>
                <a:gridCol w="3798797">
                  <a:extLst>
                    <a:ext uri="{9D8B030D-6E8A-4147-A177-3AD203B41FA5}">
                      <a16:colId xmlns:a16="http://schemas.microsoft.com/office/drawing/2014/main" val="3212844124"/>
                    </a:ext>
                  </a:extLst>
                </a:gridCol>
                <a:gridCol w="2808312">
                  <a:extLst>
                    <a:ext uri="{9D8B030D-6E8A-4147-A177-3AD203B41FA5}">
                      <a16:colId xmlns:a16="http://schemas.microsoft.com/office/drawing/2014/main" val="161621590"/>
                    </a:ext>
                  </a:extLst>
                </a:gridCol>
                <a:gridCol w="2634688">
                  <a:extLst>
                    <a:ext uri="{9D8B030D-6E8A-4147-A177-3AD203B41FA5}">
                      <a16:colId xmlns:a16="http://schemas.microsoft.com/office/drawing/2014/main" val="3452338796"/>
                    </a:ext>
                  </a:extLst>
                </a:gridCol>
              </a:tblGrid>
              <a:tr h="2375052">
                <a:tc>
                  <a:txBody>
                    <a:bodyPr/>
                    <a:lstStyle/>
                    <a:p>
                      <a:pPr>
                        <a:lnSpc>
                          <a:spcPct val="107000"/>
                        </a:lnSpc>
                        <a:spcAft>
                          <a:spcPts val="0"/>
                        </a:spcAft>
                      </a:pPr>
                      <a:r>
                        <a:rPr lang="ru-RU" sz="1400">
                          <a:effectLst/>
                        </a:rPr>
                        <a:t>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tc>
                  <a:txBody>
                    <a:bodyPr/>
                    <a:lstStyle/>
                    <a:p>
                      <a:pPr>
                        <a:lnSpc>
                          <a:spcPct val="107000"/>
                        </a:lnSpc>
                        <a:spcAft>
                          <a:spcPts val="0"/>
                        </a:spcAft>
                      </a:pPr>
                      <a:r>
                        <a:rPr lang="ru-RU" sz="1400">
                          <a:effectLst/>
                        </a:rPr>
                        <a:t>Кесиптик орто билим берүү</a:t>
                      </a:r>
                    </a:p>
                    <a:p>
                      <a:pPr algn="just">
                        <a:lnSpc>
                          <a:spcPct val="107000"/>
                        </a:lnSpc>
                        <a:spcAft>
                          <a:spcPts val="0"/>
                        </a:spcAft>
                      </a:pPr>
                      <a:r>
                        <a:rPr lang="ru-RU" sz="1400">
                          <a:effectLst/>
                        </a:rPr>
                        <a:t>Ж.Баласагын атындагы Кыргыз улуттук университети, Гуманитардык жана табигый илимдер факультети (Нарын ш.)</a:t>
                      </a:r>
                    </a:p>
                    <a:p>
                      <a:pPr algn="just">
                        <a:lnSpc>
                          <a:spcPct val="107000"/>
                        </a:lnSpc>
                        <a:spcBef>
                          <a:spcPts val="205"/>
                        </a:spcBef>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tc>
                  <a:txBody>
                    <a:bodyPr/>
                    <a:lstStyle/>
                    <a:p>
                      <a:pPr>
                        <a:lnSpc>
                          <a:spcPct val="107000"/>
                        </a:lnSpc>
                        <a:spcAft>
                          <a:spcPts val="0"/>
                        </a:spcAft>
                      </a:pPr>
                      <a:r>
                        <a:rPr lang="ru-RU" sz="1400">
                          <a:effectLst/>
                        </a:rPr>
                        <a:t>1. Ж.Баласагындын атындагы КУУнин миссиясы, көз карашы, стратегиясы жана сапат саясаты так түзүлгөн жана бардык кызыкдар тараптар үчүн жеткиликтүү. Кайра каралган миссия университеттин өзгөчөлүгүн жана ага жетүү механизмин чагылдырган так жана айкын болуп калды. </a:t>
                      </a:r>
                    </a:p>
                    <a:p>
                      <a:pPr>
                        <a:lnSpc>
                          <a:spcPct val="107000"/>
                        </a:lnSpc>
                        <a:spcAft>
                          <a:spcPts val="0"/>
                        </a:spcAft>
                      </a:pPr>
                      <a:r>
                        <a:rPr lang="ru-RU" sz="1400">
                          <a:effectLst/>
                        </a:rPr>
                        <a:t>2. КУУнин билим берүү ишинин сапатын кепилдөөнүн жол-жоболорун жөнгө салуучу зарыл документтер иштелип чыкты.</a:t>
                      </a:r>
                    </a:p>
                    <a:p>
                      <a:pPr algn="just">
                        <a:lnSpc>
                          <a:spcPct val="107000"/>
                        </a:lnSpc>
                        <a:spcAft>
                          <a:spcPts val="0"/>
                        </a:spcAft>
                      </a:pPr>
                      <a:r>
                        <a:rPr lang="ky-KG"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tc>
                  <a:txBody>
                    <a:bodyPr/>
                    <a:lstStyle/>
                    <a:p>
                      <a:pPr>
                        <a:lnSpc>
                          <a:spcPct val="107000"/>
                        </a:lnSpc>
                        <a:spcAft>
                          <a:spcPts val="0"/>
                        </a:spcAft>
                      </a:pPr>
                      <a:r>
                        <a:rPr lang="ky-KG" sz="1400">
                          <a:effectLst/>
                        </a:rPr>
                        <a:t>1.Студенттердин жана мугалимдердин академиялык мобилдүүлүгү начар уюштурулган</a:t>
                      </a:r>
                      <a:endParaRPr lang="ru-RU" sz="1400">
                        <a:effectLst/>
                      </a:endParaRPr>
                    </a:p>
                    <a:p>
                      <a:pPr>
                        <a:lnSpc>
                          <a:spcPct val="107000"/>
                        </a:lnSpc>
                        <a:spcAft>
                          <a:spcPts val="0"/>
                        </a:spcAft>
                      </a:pPr>
                      <a:r>
                        <a:rPr lang="ky-KG" sz="1400">
                          <a:effectLst/>
                        </a:rPr>
                        <a:t>2. Мугалимдерди шыктандыруу системасы жетишсиз иштелип чыккан</a:t>
                      </a:r>
                      <a:endParaRPr lang="ru-RU" sz="1400">
                        <a:effectLst/>
                      </a:endParaRPr>
                    </a:p>
                    <a:p>
                      <a:pPr>
                        <a:lnSpc>
                          <a:spcPct val="107000"/>
                        </a:lnSpc>
                        <a:spcAft>
                          <a:spcPts val="0"/>
                        </a:spcAft>
                      </a:pPr>
                      <a:r>
                        <a:rPr lang="ky-KG"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tc>
                  <a:txBody>
                    <a:bodyPr/>
                    <a:lstStyle/>
                    <a:p>
                      <a:pPr>
                        <a:lnSpc>
                          <a:spcPct val="107000"/>
                        </a:lnSpc>
                        <a:spcAft>
                          <a:spcPts val="0"/>
                        </a:spcAft>
                      </a:pPr>
                      <a:r>
                        <a:rPr lang="ky-KG" sz="1400">
                          <a:effectLst/>
                        </a:rPr>
                        <a:t>1.Ж.Баласагын атындагы КУУнун башкы имаратында бул адистик боюнча студенттердин жана окутуучулардын академиялык мобилдүүлүк программасы күчөтүлсүн</a:t>
                      </a:r>
                      <a:endParaRPr lang="ru-RU" sz="1400">
                        <a:effectLst/>
                      </a:endParaRPr>
                    </a:p>
                    <a:p>
                      <a:pPr>
                        <a:lnSpc>
                          <a:spcPct val="107000"/>
                        </a:lnSpc>
                        <a:spcAft>
                          <a:spcPts val="0"/>
                        </a:spcAft>
                      </a:pPr>
                      <a:r>
                        <a:rPr lang="ky-KG" sz="1400">
                          <a:effectLst/>
                        </a:rPr>
                        <a:t>2. Мугалимдердин квалификациясын  жогорулатуунун планын иштеп чыгуу, жыл сайын аларды көзөмөлдөп, талдоо жургузуу.</a:t>
                      </a:r>
                      <a:endParaRPr lang="ru-RU" sz="1400">
                        <a:effectLst/>
                      </a:endParaRPr>
                    </a:p>
                    <a:p>
                      <a:pPr>
                        <a:lnSpc>
                          <a:spcPct val="107000"/>
                        </a:lnSpc>
                        <a:spcAft>
                          <a:spcPts val="0"/>
                        </a:spcAft>
                      </a:pPr>
                      <a:r>
                        <a:rPr lang="ky-KG"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extLst>
                  <a:ext uri="{0D108BD9-81ED-4DB2-BD59-A6C34878D82A}">
                    <a16:rowId xmlns:a16="http://schemas.microsoft.com/office/drawing/2014/main" val="1788019839"/>
                  </a:ext>
                </a:extLst>
              </a:tr>
              <a:tr h="3323869">
                <a:tc>
                  <a:txBody>
                    <a:bodyPr/>
                    <a:lstStyle/>
                    <a:p>
                      <a:pPr>
                        <a:lnSpc>
                          <a:spcPct val="107000"/>
                        </a:lnSpc>
                        <a:spcAft>
                          <a:spcPts val="0"/>
                        </a:spcAft>
                      </a:pPr>
                      <a:r>
                        <a:rPr lang="ru-RU" sz="1400">
                          <a:effectLst/>
                        </a:rPr>
                        <a:t>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tc>
                  <a:txBody>
                    <a:bodyPr/>
                    <a:lstStyle/>
                    <a:p>
                      <a:pPr>
                        <a:lnSpc>
                          <a:spcPct val="107000"/>
                        </a:lnSpc>
                        <a:spcAft>
                          <a:spcPts val="0"/>
                        </a:spcAft>
                      </a:pPr>
                      <a:r>
                        <a:rPr lang="ru-RU" sz="1400">
                          <a:effectLst/>
                        </a:rPr>
                        <a:t>Кесиптик орто билим берүү</a:t>
                      </a:r>
                    </a:p>
                    <a:p>
                      <a:pPr algn="just">
                        <a:lnSpc>
                          <a:spcPct val="107000"/>
                        </a:lnSpc>
                        <a:spcBef>
                          <a:spcPts val="205"/>
                        </a:spcBef>
                        <a:spcAft>
                          <a:spcPts val="0"/>
                        </a:spcAft>
                      </a:pPr>
                      <a:r>
                        <a:rPr lang="ru-RU" sz="1400">
                          <a:effectLst/>
                        </a:rPr>
                        <a:t>М.Куренкеев атындагы Кыргыз мамлекеттик музыкалык окуу жайы</a:t>
                      </a:r>
                    </a:p>
                    <a:p>
                      <a:pP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tc>
                  <a:txBody>
                    <a:bodyPr/>
                    <a:lstStyle/>
                    <a:p>
                      <a:pPr>
                        <a:lnSpc>
                          <a:spcPct val="107000"/>
                        </a:lnSpc>
                        <a:spcBef>
                          <a:spcPts val="205"/>
                        </a:spcBef>
                        <a:spcAft>
                          <a:spcPts val="0"/>
                        </a:spcAft>
                      </a:pPr>
                      <a:r>
                        <a:rPr lang="ru-RU" sz="1400">
                          <a:effectLst/>
                        </a:rPr>
                        <a:t>1.Ар бир окуучуга жекече мамиле жана сый мамиле;</a:t>
                      </a:r>
                    </a:p>
                    <a:p>
                      <a:pPr>
                        <a:lnSpc>
                          <a:spcPct val="107000"/>
                        </a:lnSpc>
                        <a:spcBef>
                          <a:spcPts val="205"/>
                        </a:spcBef>
                        <a:spcAft>
                          <a:spcPts val="0"/>
                        </a:spcAft>
                      </a:pPr>
                      <a:r>
                        <a:rPr lang="ru-RU" sz="1400">
                          <a:effectLst/>
                        </a:rPr>
                        <a:t>2. Окутуунун ар кандай методдорунун эффективдүүлүгүн аныктоо үчүн окуучулардын кайтарым байланыш механизминин эффективдүү иштеши;</a:t>
                      </a:r>
                    </a:p>
                    <a:p>
                      <a:pPr>
                        <a:lnSpc>
                          <a:spcPct val="107000"/>
                        </a:lnSpc>
                        <a:spcBef>
                          <a:spcPts val="205"/>
                        </a:spcBef>
                        <a:spcAft>
                          <a:spcPts val="0"/>
                        </a:spcAft>
                      </a:pPr>
                      <a:r>
                        <a:rPr lang="ru-RU" sz="1400">
                          <a:effectLst/>
                        </a:rPr>
                        <a:t>3. Студенттердин арыздарына жана кайрылууларына жооп берүү механизмдери иштелип чыккан;</a:t>
                      </a:r>
                    </a:p>
                    <a:p>
                      <a:pPr>
                        <a:lnSpc>
                          <a:spcPct val="107000"/>
                        </a:lnSpc>
                        <a:spcBef>
                          <a:spcPts val="205"/>
                        </a:spcBef>
                        <a:spcAft>
                          <a:spcPts val="0"/>
                        </a:spcAft>
                      </a:pPr>
                      <a:r>
                        <a:rPr lang="ru-RU" sz="1400">
                          <a:effectLst/>
                        </a:rPr>
                        <a:t>4. Билим берүү уюму кесиптик практиканы уюштурууга өнөктөштөрдү жигердүү тартат.</a:t>
                      </a:r>
                    </a:p>
                    <a:p>
                      <a:pPr>
                        <a:lnSpc>
                          <a:spcPct val="107000"/>
                        </a:lnSpc>
                        <a:spcAft>
                          <a:spcPts val="0"/>
                        </a:spcAft>
                      </a:pPr>
                      <a:r>
                        <a:rPr lang="ru-RU" sz="1400">
                          <a:effectLst/>
                        </a:rPr>
                        <a:t>5.Студенттерди тандоодо жана кабыл алууда калыс жана студенттерди тандоонун жана кабыл алуунун объективдүү ыкмалары жана жол-жоболору бар, ошондой эле потенциалдуу студенттердин кирүүсү үчүн  негизсиз тоскоолдуктар алынып салынган</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tc>
                  <a:txBody>
                    <a:bodyPr/>
                    <a:lstStyle/>
                    <a:p>
                      <a:pPr>
                        <a:lnSpc>
                          <a:spcPct val="107000"/>
                        </a:lnSpc>
                        <a:spcBef>
                          <a:spcPts val="205"/>
                        </a:spcBef>
                        <a:spcAft>
                          <a:spcPts val="0"/>
                        </a:spcAft>
                      </a:pPr>
                      <a:r>
                        <a:rPr lang="ru-RU" sz="1400">
                          <a:effectLst/>
                        </a:rPr>
                        <a:t>1.Музыкалык аспаптардын эскилиги </a:t>
                      </a:r>
                    </a:p>
                    <a:p>
                      <a:pPr>
                        <a:lnSpc>
                          <a:spcPct val="107000"/>
                        </a:lnSpc>
                        <a:spcBef>
                          <a:spcPts val="205"/>
                        </a:spcBef>
                        <a:spcAft>
                          <a:spcPts val="0"/>
                        </a:spcAft>
                      </a:pPr>
                      <a:r>
                        <a:rPr lang="ru-RU" sz="1400">
                          <a:effectLst/>
                        </a:rPr>
                        <a:t>2. Спорттук эс алуу үчүн шарттардын начар камсыз болушу (ремонт иштери жүруп жаткандыгына байланыштуу);</a:t>
                      </a:r>
                    </a:p>
                    <a:p>
                      <a:pP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tc>
                  <a:txBody>
                    <a:bodyPr/>
                    <a:lstStyle/>
                    <a:p>
                      <a:pPr>
                        <a:lnSpc>
                          <a:spcPct val="107000"/>
                        </a:lnSpc>
                        <a:spcAft>
                          <a:spcPts val="0"/>
                        </a:spcAft>
                      </a:pPr>
                      <a:r>
                        <a:rPr lang="ru-RU" sz="1400" dirty="0">
                          <a:effectLst/>
                        </a:rPr>
                        <a:t>1.Окуучуларды </a:t>
                      </a:r>
                      <a:r>
                        <a:rPr lang="ru-RU" sz="1400" dirty="0" err="1">
                          <a:effectLst/>
                        </a:rPr>
                        <a:t>жаны</a:t>
                      </a:r>
                      <a:r>
                        <a:rPr lang="ru-RU" sz="1400" dirty="0">
                          <a:effectLst/>
                        </a:rPr>
                        <a:t> </a:t>
                      </a:r>
                      <a:r>
                        <a:rPr lang="ru-RU" sz="1400" dirty="0" err="1">
                          <a:effectLst/>
                        </a:rPr>
                        <a:t>заманбап</a:t>
                      </a:r>
                      <a:r>
                        <a:rPr lang="ru-RU" sz="1400" dirty="0">
                          <a:effectLst/>
                        </a:rPr>
                        <a:t> </a:t>
                      </a:r>
                      <a:r>
                        <a:rPr lang="ru-RU" sz="1400" dirty="0" err="1">
                          <a:effectLst/>
                        </a:rPr>
                        <a:t>музыкалык</a:t>
                      </a:r>
                      <a:r>
                        <a:rPr lang="ru-RU" sz="1400" dirty="0">
                          <a:effectLst/>
                        </a:rPr>
                        <a:t> </a:t>
                      </a:r>
                      <a:r>
                        <a:rPr lang="ru-RU" sz="1400" dirty="0" err="1">
                          <a:effectLst/>
                        </a:rPr>
                        <a:t>аспаптар</a:t>
                      </a:r>
                      <a:r>
                        <a:rPr lang="ru-RU" sz="1400" dirty="0">
                          <a:effectLst/>
                        </a:rPr>
                        <a:t>  </a:t>
                      </a:r>
                      <a:r>
                        <a:rPr lang="ru-RU" sz="1400" dirty="0" err="1">
                          <a:effectLst/>
                        </a:rPr>
                        <a:t>менен</a:t>
                      </a:r>
                      <a:r>
                        <a:rPr lang="ru-RU" sz="1400" dirty="0">
                          <a:effectLst/>
                        </a:rPr>
                        <a:t> </a:t>
                      </a:r>
                      <a:r>
                        <a:rPr lang="ru-RU" sz="1400" dirty="0" err="1">
                          <a:effectLst/>
                        </a:rPr>
                        <a:t>камсыз</a:t>
                      </a:r>
                      <a:r>
                        <a:rPr lang="ru-RU" sz="1400" dirty="0">
                          <a:effectLst/>
                        </a:rPr>
                        <a:t> </a:t>
                      </a:r>
                      <a:r>
                        <a:rPr lang="ru-RU" sz="1400" dirty="0" err="1">
                          <a:effectLst/>
                        </a:rPr>
                        <a:t>кылуу</a:t>
                      </a:r>
                      <a:r>
                        <a:rPr lang="ru-RU" sz="1400" dirty="0">
                          <a:effectLst/>
                        </a:rPr>
                        <a:t> </a:t>
                      </a:r>
                    </a:p>
                    <a:p>
                      <a:pPr>
                        <a:lnSpc>
                          <a:spcPct val="107000"/>
                        </a:lnSpc>
                        <a:spcBef>
                          <a:spcPts val="205"/>
                        </a:spcBef>
                        <a:spcAft>
                          <a:spcPts val="0"/>
                        </a:spcAft>
                      </a:pPr>
                      <a:r>
                        <a:rPr lang="ru-RU" sz="1400" dirty="0">
                          <a:effectLst/>
                        </a:rPr>
                        <a:t>2. </a:t>
                      </a:r>
                      <a:r>
                        <a:rPr lang="ru-RU" sz="1400" dirty="0" err="1">
                          <a:effectLst/>
                        </a:rPr>
                        <a:t>Жаңы</a:t>
                      </a:r>
                      <a:r>
                        <a:rPr lang="ru-RU" sz="1400" dirty="0">
                          <a:effectLst/>
                        </a:rPr>
                        <a:t> </a:t>
                      </a:r>
                      <a:r>
                        <a:rPr lang="ru-RU" sz="1400" dirty="0" err="1">
                          <a:effectLst/>
                        </a:rPr>
                        <a:t>музыкалык</a:t>
                      </a:r>
                      <a:r>
                        <a:rPr lang="ru-RU" sz="1400" dirty="0">
                          <a:effectLst/>
                        </a:rPr>
                        <a:t> </a:t>
                      </a:r>
                      <a:r>
                        <a:rPr lang="ru-RU" sz="1400" dirty="0" err="1">
                          <a:effectLst/>
                        </a:rPr>
                        <a:t>аспаптарды</a:t>
                      </a:r>
                      <a:r>
                        <a:rPr lang="ru-RU" sz="1400" dirty="0">
                          <a:effectLst/>
                        </a:rPr>
                        <a:t> </a:t>
                      </a:r>
                      <a:r>
                        <a:rPr lang="ru-RU" sz="1400" dirty="0" err="1">
                          <a:effectLst/>
                        </a:rPr>
                        <a:t>сатып</a:t>
                      </a:r>
                      <a:r>
                        <a:rPr lang="ru-RU" sz="1400" dirty="0">
                          <a:effectLst/>
                        </a:rPr>
                        <a:t> </a:t>
                      </a:r>
                      <a:r>
                        <a:rPr lang="ru-RU" sz="1400" dirty="0" err="1">
                          <a:effectLst/>
                        </a:rPr>
                        <a:t>алууга</a:t>
                      </a:r>
                      <a:r>
                        <a:rPr lang="ru-RU" sz="1400" dirty="0">
                          <a:effectLst/>
                        </a:rPr>
                        <a:t> </a:t>
                      </a:r>
                      <a:r>
                        <a:rPr lang="ru-RU" sz="1400" dirty="0" err="1">
                          <a:effectLst/>
                        </a:rPr>
                        <a:t>жана</a:t>
                      </a:r>
                      <a:r>
                        <a:rPr lang="ru-RU" sz="1400" dirty="0">
                          <a:effectLst/>
                        </a:rPr>
                        <a:t> </a:t>
                      </a:r>
                      <a:r>
                        <a:rPr lang="ru-RU" sz="1400" dirty="0" err="1">
                          <a:effectLst/>
                        </a:rPr>
                        <a:t>окуу</a:t>
                      </a:r>
                      <a:r>
                        <a:rPr lang="ru-RU" sz="1400" dirty="0">
                          <a:effectLst/>
                        </a:rPr>
                        <a:t> </a:t>
                      </a:r>
                      <a:r>
                        <a:rPr lang="ru-RU" sz="1400" dirty="0" err="1">
                          <a:effectLst/>
                        </a:rPr>
                        <a:t>корпусун</a:t>
                      </a:r>
                      <a:r>
                        <a:rPr lang="ru-RU" sz="1400" dirty="0">
                          <a:effectLst/>
                        </a:rPr>
                        <a:t> </a:t>
                      </a:r>
                      <a:r>
                        <a:rPr lang="ru-RU" sz="1400" dirty="0" err="1">
                          <a:effectLst/>
                        </a:rPr>
                        <a:t>капиталдык</a:t>
                      </a:r>
                      <a:r>
                        <a:rPr lang="ru-RU" sz="1400" dirty="0">
                          <a:effectLst/>
                        </a:rPr>
                        <a:t> </a:t>
                      </a:r>
                      <a:r>
                        <a:rPr lang="ru-RU" sz="1400" dirty="0" err="1">
                          <a:effectLst/>
                        </a:rPr>
                        <a:t>оңдоого</a:t>
                      </a:r>
                      <a:r>
                        <a:rPr lang="ru-RU" sz="1400" dirty="0">
                          <a:effectLst/>
                        </a:rPr>
                        <a:t> </a:t>
                      </a:r>
                      <a:r>
                        <a:rPr lang="ru-RU" sz="1400" dirty="0" err="1">
                          <a:effectLst/>
                        </a:rPr>
                        <a:t>бюджетти</a:t>
                      </a:r>
                      <a:r>
                        <a:rPr lang="ru-RU" sz="1400" dirty="0">
                          <a:effectLst/>
                        </a:rPr>
                        <a:t> </a:t>
                      </a:r>
                      <a:r>
                        <a:rPr lang="ru-RU" sz="1400" dirty="0" err="1">
                          <a:effectLst/>
                        </a:rPr>
                        <a:t>көбөйтүү</a:t>
                      </a:r>
                      <a:r>
                        <a:rPr lang="ru-RU" sz="1400" dirty="0">
                          <a:effectLst/>
                        </a:rPr>
                        <a:t> </a:t>
                      </a:r>
                    </a:p>
                    <a:p>
                      <a:pPr>
                        <a:lnSpc>
                          <a:spcPct val="107000"/>
                        </a:lnSpc>
                        <a:spcBef>
                          <a:spcPts val="205"/>
                        </a:spcBef>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3813" marR="23813" marT="0" marB="0"/>
                </a:tc>
                <a:extLst>
                  <a:ext uri="{0D108BD9-81ED-4DB2-BD59-A6C34878D82A}">
                    <a16:rowId xmlns:a16="http://schemas.microsoft.com/office/drawing/2014/main" val="2644748039"/>
                  </a:ext>
                </a:extLst>
              </a:tr>
            </a:tbl>
          </a:graphicData>
        </a:graphic>
      </p:graphicFrame>
    </p:spTree>
    <p:extLst>
      <p:ext uri="{BB962C8B-B14F-4D97-AF65-F5344CB8AC3E}">
        <p14:creationId xmlns:p14="http://schemas.microsoft.com/office/powerpoint/2010/main" val="2261076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sz="quarter" idx="13"/>
            <p:extLst>
              <p:ext uri="{D42A27DB-BD31-4B8C-83A1-F6EECF244321}">
                <p14:modId xmlns:p14="http://schemas.microsoft.com/office/powerpoint/2010/main" val="294988266"/>
              </p:ext>
            </p:extLst>
          </p:nvPr>
        </p:nvGraphicFramePr>
        <p:xfrm>
          <a:off x="0" y="1"/>
          <a:ext cx="12192000" cy="7761605"/>
        </p:xfrm>
        <a:graphic>
          <a:graphicData uri="http://schemas.openxmlformats.org/drawingml/2006/table">
            <a:tbl>
              <a:tblPr firstRow="1" firstCol="1" bandRow="1">
                <a:tableStyleId>{5C22544A-7EE6-4342-B048-85BDC9FD1C3A}</a:tableStyleId>
              </a:tblPr>
              <a:tblGrid>
                <a:gridCol w="679329">
                  <a:extLst>
                    <a:ext uri="{9D8B030D-6E8A-4147-A177-3AD203B41FA5}">
                      <a16:colId xmlns:a16="http://schemas.microsoft.com/office/drawing/2014/main" val="1105344537"/>
                    </a:ext>
                  </a:extLst>
                </a:gridCol>
                <a:gridCol w="2027215">
                  <a:extLst>
                    <a:ext uri="{9D8B030D-6E8A-4147-A177-3AD203B41FA5}">
                      <a16:colId xmlns:a16="http://schemas.microsoft.com/office/drawing/2014/main" val="1426098785"/>
                    </a:ext>
                  </a:extLst>
                </a:gridCol>
                <a:gridCol w="3898953">
                  <a:extLst>
                    <a:ext uri="{9D8B030D-6E8A-4147-A177-3AD203B41FA5}">
                      <a16:colId xmlns:a16="http://schemas.microsoft.com/office/drawing/2014/main" val="1511260766"/>
                    </a:ext>
                  </a:extLst>
                </a:gridCol>
                <a:gridCol w="2882353">
                  <a:extLst>
                    <a:ext uri="{9D8B030D-6E8A-4147-A177-3AD203B41FA5}">
                      <a16:colId xmlns:a16="http://schemas.microsoft.com/office/drawing/2014/main" val="1431143031"/>
                    </a:ext>
                  </a:extLst>
                </a:gridCol>
                <a:gridCol w="2704150">
                  <a:extLst>
                    <a:ext uri="{9D8B030D-6E8A-4147-A177-3AD203B41FA5}">
                      <a16:colId xmlns:a16="http://schemas.microsoft.com/office/drawing/2014/main" val="2194258018"/>
                    </a:ext>
                  </a:extLst>
                </a:gridCol>
              </a:tblGrid>
              <a:tr h="5514276">
                <a:tc>
                  <a:txBody>
                    <a:bodyPr/>
                    <a:lstStyle/>
                    <a:p>
                      <a:pPr>
                        <a:lnSpc>
                          <a:spcPct val="107000"/>
                        </a:lnSpc>
                        <a:spcAft>
                          <a:spcPts val="0"/>
                        </a:spcAft>
                      </a:pPr>
                      <a:r>
                        <a:rPr lang="ru-RU" sz="1400">
                          <a:effectLst/>
                        </a:rPr>
                        <a:t>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1051" marR="21051" marT="0" marB="0"/>
                </a:tc>
                <a:tc>
                  <a:txBody>
                    <a:bodyPr/>
                    <a:lstStyle/>
                    <a:p>
                      <a:pPr algn="just">
                        <a:lnSpc>
                          <a:spcPct val="107000"/>
                        </a:lnSpc>
                        <a:spcBef>
                          <a:spcPts val="205"/>
                        </a:spcBef>
                        <a:spcAft>
                          <a:spcPts val="0"/>
                        </a:spcAft>
                      </a:pPr>
                      <a:r>
                        <a:rPr lang="ru-RU" sz="1400">
                          <a:effectLst/>
                        </a:rPr>
                        <a:t>Кесиптик жогорку билим берүү Окуу-өндүрүштүк комплекс. К. Ш. Токтомаматов атындагы Эл аралык университети</a:t>
                      </a:r>
                    </a:p>
                    <a:p>
                      <a:pPr>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1051" marR="21051" marT="0" marB="0"/>
                </a:tc>
                <a:tc>
                  <a:txBody>
                    <a:bodyPr/>
                    <a:lstStyle/>
                    <a:p>
                      <a:pPr algn="just">
                        <a:lnSpc>
                          <a:spcPct val="107000"/>
                        </a:lnSpc>
                        <a:spcAft>
                          <a:spcPts val="0"/>
                        </a:spcAft>
                      </a:pPr>
                      <a:r>
                        <a:rPr lang="ky-KG" sz="1400">
                          <a:effectLst/>
                        </a:rPr>
                        <a:t>1.Жакшы материалдык-техникалык базасы (заманбап, дүйнөлүк стандарттагы спорт залдары – 1 спортзал, спорт аянтчасы, жыйындар залы, китепкана, окуу залы, компьютердик класстар ж.б.). </a:t>
                      </a:r>
                      <a:endParaRPr lang="ru-RU" sz="1400">
                        <a:effectLst/>
                      </a:endParaRPr>
                    </a:p>
                    <a:p>
                      <a:pPr algn="just">
                        <a:lnSpc>
                          <a:spcPct val="107000"/>
                        </a:lnSpc>
                        <a:spcAft>
                          <a:spcPts val="0"/>
                        </a:spcAft>
                      </a:pPr>
                      <a:r>
                        <a:rPr lang="ky-KG" sz="1400">
                          <a:effectLst/>
                        </a:rPr>
                        <a:t>2.Медпункттун, ашкананын жана буфеттердин болушу. Электрондук китепканага жана акысыз интернет-китепканага эркин кирүү мүмкүндүгү.</a:t>
                      </a:r>
                      <a:endParaRPr lang="ru-RU" sz="1400">
                        <a:effectLst/>
                      </a:endParaRPr>
                    </a:p>
                    <a:p>
                      <a:pPr algn="just">
                        <a:lnSpc>
                          <a:spcPct val="107000"/>
                        </a:lnSpc>
                        <a:spcAft>
                          <a:spcPts val="0"/>
                        </a:spcAft>
                      </a:pPr>
                      <a:r>
                        <a:rPr lang="ky-KG" sz="1400">
                          <a:effectLst/>
                        </a:rPr>
                        <a:t>3.Университеттин окуу класстарынын, имараттарынын санитардык жана өрткө каршы талаптарга, ошондой эле эмгекти коргоо жана коопсуздук талаптарына шайкештиги. </a:t>
                      </a:r>
                      <a:endParaRPr lang="ru-RU" sz="1400">
                        <a:effectLst/>
                      </a:endParaRPr>
                    </a:p>
                    <a:p>
                      <a:pPr algn="just">
                        <a:lnSpc>
                          <a:spcPct val="107000"/>
                        </a:lnSpc>
                        <a:spcAft>
                          <a:spcPts val="0"/>
                        </a:spcAft>
                      </a:pPr>
                      <a:r>
                        <a:rPr lang="ky-KG" sz="1400">
                          <a:effectLst/>
                        </a:rPr>
                        <a:t>4.Окуу аудиторияларынын, лекциялык залдардын, спортзалдын, спорттук аянтчалардын жана башка көмөкчү жайлардын болушу жана стандарттын талаптарына ылайык келиши. </a:t>
                      </a:r>
                      <a:endParaRPr lang="ru-RU" sz="1400">
                        <a:effectLst/>
                      </a:endParaRPr>
                    </a:p>
                    <a:p>
                      <a:pPr algn="just">
                        <a:lnSpc>
                          <a:spcPct val="107000"/>
                        </a:lnSpc>
                        <a:spcAft>
                          <a:spcPts val="0"/>
                        </a:spcAft>
                      </a:pPr>
                      <a:r>
                        <a:rPr lang="ky-KG" sz="1400">
                          <a:effectLst/>
                        </a:rPr>
                        <a:t>5.Достук аллеясынын болушу, спорттук машыгуулар, күзөт кызматы. Кафедра окутуунун инновациялык технологияларын жана ыкмаларын (мисалы, санариптик билим берүү ресурстарын, дистанттык курстарды, интерактивдүү методикаларды) иштеп чыгып, ишке киргизе алат.</a:t>
                      </a:r>
                      <a:endParaRPr lang="ru-RU" sz="1400">
                        <a:effectLst/>
                      </a:endParaRPr>
                    </a:p>
                    <a:p>
                      <a:pPr algn="just">
                        <a:lnSpc>
                          <a:spcPct val="107000"/>
                        </a:lnSpc>
                        <a:spcAft>
                          <a:spcPts val="0"/>
                        </a:spcAft>
                      </a:pPr>
                      <a:r>
                        <a:rPr lang="ky-KG" sz="1400">
                          <a:effectLst/>
                        </a:rPr>
                        <a:t>6.Магистранттарды өз алдынча иштөөгө жана сынчыл ой жүгүртүүгө түрткү берген активдүү окутуу методдоруна басым жасоо. </a:t>
                      </a:r>
                      <a:endParaRPr lang="ru-RU" sz="1400">
                        <a:effectLst/>
                      </a:endParaRPr>
                    </a:p>
                    <a:p>
                      <a:pPr algn="just">
                        <a:lnSpc>
                          <a:spcPct val="107000"/>
                        </a:lnSpc>
                        <a:spcAft>
                          <a:spcPts val="0"/>
                        </a:spcAft>
                      </a:pPr>
                      <a:r>
                        <a:rPr lang="ky-KG" sz="1400">
                          <a:effectLst/>
                        </a:rPr>
                        <a:t>7.Ачык лекциялар, мастер-класстар өткөрүлүп, ага педагогика жана ага байланыштуу дисциплиналар жаатындагы алдыңкы адистер чакырылат. </a:t>
                      </a:r>
                      <a:endParaRPr lang="ru-RU" sz="1400">
                        <a:effectLst/>
                      </a:endParaRPr>
                    </a:p>
                    <a:p>
                      <a:pPr indent="449580" algn="just">
                        <a:lnSpc>
                          <a:spcPct val="107000"/>
                        </a:lnSpc>
                        <a:spcAft>
                          <a:spcPts val="0"/>
                        </a:spcAft>
                      </a:pPr>
                      <a:r>
                        <a:rPr lang="ky-KG" sz="1400">
                          <a:effectLst/>
                        </a:rPr>
                        <a:t> </a:t>
                      </a:r>
                      <a:endParaRPr lang="ru-RU" sz="1400">
                        <a:effectLst/>
                      </a:endParaRPr>
                    </a:p>
                    <a:p>
                      <a:pPr indent="449580" algn="just">
                        <a:lnSpc>
                          <a:spcPct val="107000"/>
                        </a:lnSpc>
                        <a:spcAft>
                          <a:spcPts val="0"/>
                        </a:spcAft>
                      </a:pPr>
                      <a:r>
                        <a:rPr lang="ky-KG" sz="1400">
                          <a:effectLst/>
                        </a:rPr>
                        <a:t> </a:t>
                      </a:r>
                      <a:endParaRPr lang="ru-RU" sz="1400">
                        <a:effectLst/>
                      </a:endParaRPr>
                    </a:p>
                    <a:p>
                      <a:pPr>
                        <a:lnSpc>
                          <a:spcPct val="107000"/>
                        </a:lnSpc>
                        <a:spcAft>
                          <a:spcPts val="0"/>
                        </a:spcAft>
                      </a:pPr>
                      <a:r>
                        <a:rPr lang="ky-KG"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1051" marR="21051" marT="0" marB="0"/>
                </a:tc>
                <a:tc>
                  <a:txBody>
                    <a:bodyPr/>
                    <a:lstStyle/>
                    <a:p>
                      <a:pPr>
                        <a:lnSpc>
                          <a:spcPct val="107000"/>
                        </a:lnSpc>
                        <a:spcBef>
                          <a:spcPts val="205"/>
                        </a:spcBef>
                        <a:spcAft>
                          <a:spcPts val="0"/>
                        </a:spcAft>
                      </a:pPr>
                      <a:r>
                        <a:rPr lang="ky-KG" sz="1400">
                          <a:effectLst/>
                        </a:rPr>
                        <a:t>1. Кафедранын ОПК кеминде эки жолу академиялык мобилдүүлүк боюнча, ошондой эле "Педагогика" багытынын магистранттары бир семестрдин ичинде кеминде бир жолу академиялык мобилдүүлүктөн өтүүгө тийиш.</a:t>
                      </a:r>
                      <a:endParaRPr lang="ru-RU" sz="1400">
                        <a:effectLst/>
                      </a:endParaRPr>
                    </a:p>
                    <a:p>
                      <a:pPr>
                        <a:lnSpc>
                          <a:spcPct val="107000"/>
                        </a:lnSpc>
                        <a:spcBef>
                          <a:spcPts val="205"/>
                        </a:spcBef>
                        <a:spcAft>
                          <a:spcPts val="0"/>
                        </a:spcAft>
                      </a:pPr>
                      <a:r>
                        <a:rPr lang="ky-KG" sz="1400">
                          <a:effectLst/>
                        </a:rPr>
                        <a:t>2. Академиялык мобилдүүлүк программаларына, чет өлкөлүк өнөктөштөр менен биргелешкен илимий изилдөөлөргө жана эл аралык долбоорлорго окутуучулардын начар катышуусу.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21051" marR="21051" marT="0" marB="0"/>
                </a:tc>
                <a:tc>
                  <a:txBody>
                    <a:bodyPr/>
                    <a:lstStyle/>
                    <a:p>
                      <a:pPr algn="just">
                        <a:lnSpc>
                          <a:spcPct val="107000"/>
                        </a:lnSpc>
                        <a:spcAft>
                          <a:spcPts val="0"/>
                        </a:spcAft>
                      </a:pPr>
                      <a:r>
                        <a:rPr lang="ky-KG" sz="1400" dirty="0">
                          <a:effectLst/>
                        </a:rPr>
                        <a:t>1. Кесипке багыттоо иш-чаралары боюнча күчөтүлгөн иштерди улантуу; Кафедранын профессордук-окутуучулук курамынын жана магистранттардын академиялык мобилдүүлүк программасын күчөтүү. </a:t>
                      </a:r>
                      <a:endParaRPr lang="ru-RU" sz="1400" dirty="0">
                        <a:effectLst/>
                      </a:endParaRPr>
                    </a:p>
                    <a:p>
                      <a:pPr algn="just">
                        <a:lnSpc>
                          <a:spcPct val="107000"/>
                        </a:lnSpc>
                        <a:spcAft>
                          <a:spcPts val="0"/>
                        </a:spcAft>
                      </a:pPr>
                      <a:r>
                        <a:rPr lang="ky-KG" sz="1400" dirty="0">
                          <a:effectLst/>
                        </a:rPr>
                        <a:t>2. Академиялык мобилдүүлүк программаларында, чет өлкөлүк өнөктөштөр менен биргелешкен илимий изилдөөлөрдө жана эл аралык долбоорлордо окутуучулар үчүн шарт түзүү (каржылоо).</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1051" marR="21051" marT="0" marB="0"/>
                </a:tc>
                <a:extLst>
                  <a:ext uri="{0D108BD9-81ED-4DB2-BD59-A6C34878D82A}">
                    <a16:rowId xmlns:a16="http://schemas.microsoft.com/office/drawing/2014/main" val="2062441664"/>
                  </a:ext>
                </a:extLst>
              </a:tr>
            </a:tbl>
          </a:graphicData>
        </a:graphic>
      </p:graphicFrame>
    </p:spTree>
    <p:extLst>
      <p:ext uri="{BB962C8B-B14F-4D97-AF65-F5344CB8AC3E}">
        <p14:creationId xmlns:p14="http://schemas.microsoft.com/office/powerpoint/2010/main" val="1476884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83890"/>
            <a:ext cx="10364451" cy="838899"/>
          </a:xfrm>
        </p:spPr>
        <p:txBody>
          <a:bodyPr>
            <a:normAutofit/>
          </a:bodyPr>
          <a:lstStyle/>
          <a:p>
            <a:r>
              <a:rPr lang="ky-KG" sz="1800" b="1" dirty="0"/>
              <a:t>2024-жыл ичинде жүргүзүлгөн аккредитациядан кийинки иш-чаралардын жыйынтыгы</a:t>
            </a:r>
            <a:r>
              <a:rPr lang="ru-RU" dirty="0"/>
              <a:t/>
            </a:r>
            <a:br>
              <a:rPr lang="ru-RU" dirty="0"/>
            </a:br>
            <a:endParaRPr lang="ru-RU"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1011856346"/>
              </p:ext>
            </p:extLst>
          </p:nvPr>
        </p:nvGraphicFramePr>
        <p:xfrm>
          <a:off x="0" y="771788"/>
          <a:ext cx="12192000" cy="8674736"/>
        </p:xfrm>
        <a:graphic>
          <a:graphicData uri="http://schemas.openxmlformats.org/drawingml/2006/table">
            <a:tbl>
              <a:tblPr firstRow="1" firstCol="1" bandRow="1">
                <a:tableStyleId>{5C22544A-7EE6-4342-B048-85BDC9FD1C3A}</a:tableStyleId>
              </a:tblPr>
              <a:tblGrid>
                <a:gridCol w="494834">
                  <a:extLst>
                    <a:ext uri="{9D8B030D-6E8A-4147-A177-3AD203B41FA5}">
                      <a16:colId xmlns:a16="http://schemas.microsoft.com/office/drawing/2014/main" val="59592685"/>
                    </a:ext>
                  </a:extLst>
                </a:gridCol>
                <a:gridCol w="2140801">
                  <a:extLst>
                    <a:ext uri="{9D8B030D-6E8A-4147-A177-3AD203B41FA5}">
                      <a16:colId xmlns:a16="http://schemas.microsoft.com/office/drawing/2014/main" val="3483870032"/>
                    </a:ext>
                  </a:extLst>
                </a:gridCol>
                <a:gridCol w="1645965">
                  <a:extLst>
                    <a:ext uri="{9D8B030D-6E8A-4147-A177-3AD203B41FA5}">
                      <a16:colId xmlns:a16="http://schemas.microsoft.com/office/drawing/2014/main" val="286932632"/>
                    </a:ext>
                  </a:extLst>
                </a:gridCol>
                <a:gridCol w="3622982">
                  <a:extLst>
                    <a:ext uri="{9D8B030D-6E8A-4147-A177-3AD203B41FA5}">
                      <a16:colId xmlns:a16="http://schemas.microsoft.com/office/drawing/2014/main" val="377458848"/>
                    </a:ext>
                  </a:extLst>
                </a:gridCol>
                <a:gridCol w="2963208">
                  <a:extLst>
                    <a:ext uri="{9D8B030D-6E8A-4147-A177-3AD203B41FA5}">
                      <a16:colId xmlns:a16="http://schemas.microsoft.com/office/drawing/2014/main" val="1868878492"/>
                    </a:ext>
                  </a:extLst>
                </a:gridCol>
                <a:gridCol w="1324210">
                  <a:extLst>
                    <a:ext uri="{9D8B030D-6E8A-4147-A177-3AD203B41FA5}">
                      <a16:colId xmlns:a16="http://schemas.microsoft.com/office/drawing/2014/main" val="2787693419"/>
                    </a:ext>
                  </a:extLst>
                </a:gridCol>
              </a:tblGrid>
              <a:tr h="521676">
                <a:tc>
                  <a:txBody>
                    <a:bodyPr/>
                    <a:lstStyle/>
                    <a:p>
                      <a:pPr algn="just">
                        <a:lnSpc>
                          <a:spcPct val="107000"/>
                        </a:lnSpc>
                        <a:spcAft>
                          <a:spcPts val="0"/>
                        </a:spcAft>
                      </a:pPr>
                      <a:r>
                        <a:rPr lang="ru-RU" sz="1400">
                          <a:effectLst/>
                        </a:rPr>
                        <a:t>№</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Билим берүү уюмунун аталышы</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Аккредитациядан кийинки иш-чара өткөрүлгөн мөөнөт</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Аккредитациялоо мезгилинде аныкталган кемчиликтер</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Кемчиликтерди жоюу боюнча жетишилген жыйынтыктар</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Агенттик тин чечими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extLst>
                  <a:ext uri="{0D108BD9-81ED-4DB2-BD59-A6C34878D82A}">
                    <a16:rowId xmlns:a16="http://schemas.microsoft.com/office/drawing/2014/main" val="1608899076"/>
                  </a:ext>
                </a:extLst>
              </a:tr>
              <a:tr h="5564536">
                <a:tc>
                  <a:txBody>
                    <a:bodyPr/>
                    <a:lstStyle/>
                    <a:p>
                      <a:pPr algn="just">
                        <a:lnSpc>
                          <a:spcPct val="107000"/>
                        </a:lnSpc>
                        <a:spcAft>
                          <a:spcPts val="0"/>
                        </a:spcAft>
                      </a:pPr>
                      <a:r>
                        <a:rPr lang="ru-RU" sz="1400">
                          <a:effectLst/>
                        </a:rPr>
                        <a:t>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Н.Давлесов атындагы Республикалык маданият жана искусство колледжи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7 ай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1.“Кыргыз Республикасын 2018-2040-жылдарга өнүктүрүүнүн Улуттук стратегиясын” эске алуу менен “Кыргыз Республикасын өнүктүрүүнүн 2018-2023-жылдарга стратегиялык планына” өзгөртүүлөрдү киргизүү</a:t>
                      </a:r>
                    </a:p>
                    <a:p>
                      <a:pPr algn="just">
                        <a:lnSpc>
                          <a:spcPct val="107000"/>
                        </a:lnSpc>
                        <a:spcAft>
                          <a:spcPts val="0"/>
                        </a:spcAft>
                      </a:pPr>
                      <a:r>
                        <a:rPr lang="ru-RU" sz="1400">
                          <a:effectLst/>
                        </a:rPr>
                        <a:t>2. Тиешелүү ББП үчүн методикалык колдонмолорду иштеп чыгууну жана басып чыгарууну күчөтүү. Мугалимдердин квалификациясын жогорулатуу планын иштеп чыгуу, алардын аткарылышына жыл сайын мониторинг жана талдоо жүргүзүү.</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a:effectLst/>
                        </a:rPr>
                        <a:t>1.«2018-2040-жылдарга Кыргыз Республикасын өнүктүрүүнүн Улуттук стратегиясын» эске алуу менен РККИнин 2018-2025-жылдарга стратегиялык өнүгүү планында. түзөтүүлөр жана толуктоолор билим берүү мекемесинде билим берүүнүн сапатын камсыз кылуу саясатына минималдуу талаптарды эске алуу менен киргизилген.</a:t>
                      </a:r>
                    </a:p>
                    <a:p>
                      <a:pPr algn="just">
                        <a:lnSpc>
                          <a:spcPct val="107000"/>
                        </a:lnSpc>
                        <a:spcAft>
                          <a:spcPts val="0"/>
                        </a:spcAft>
                      </a:pPr>
                      <a:r>
                        <a:rPr lang="ru-RU" sz="1400" u="sng">
                          <a:effectLst/>
                          <a:hlinkClick r:id="rId2"/>
                        </a:rPr>
                        <a:t>https://rkk.kg/pdf/strgplan.pdf</a:t>
                      </a:r>
                      <a:endParaRPr lang="ru-RU" sz="1400">
                        <a:effectLst/>
                      </a:endParaRPr>
                    </a:p>
                    <a:p>
                      <a:pPr algn="just">
                        <a:lnSpc>
                          <a:spcPct val="107000"/>
                        </a:lnSpc>
                        <a:spcAft>
                          <a:spcPts val="0"/>
                        </a:spcAft>
                      </a:pPr>
                      <a:r>
                        <a:rPr lang="ru-RU" sz="1400">
                          <a:effectLst/>
                        </a:rPr>
                        <a:t>2. «Китепкананын жарнамасы жана дизайны» дисциплинасы боюнча курстук иштерди даярдоо жана коргоо боюнча усулдук колдонмолор, «Китепкананын маркетинги» дисциплинасы боюнча рефератты толтуруу үчүн методикалык колдонмо, «Документ менен иштөө» дисциплинасы боюнча методикалык колдонмо басылып чыкты ж. б.</a:t>
                      </a:r>
                    </a:p>
                    <a:p>
                      <a:pPr algn="just">
                        <a:lnSpc>
                          <a:spcPct val="107000"/>
                        </a:lnSpc>
                        <a:spcAft>
                          <a:spcPts val="0"/>
                        </a:spcAft>
                      </a:pPr>
                      <a:r>
                        <a:rPr lang="ru-RU" sz="1400">
                          <a:effectLst/>
                        </a:rPr>
                        <a:t>Жыл сайын Билим беруу программалары боюнча мугалимдердинквалификациясын жогорулатуу боюнча план түзүлөт. Бул мезгилде мугалимдер Сүйналиева Ш.М., Ашурова Р.Р. квалификациясын жогорулатуудан өтүшүүдө. жана Ниязбекова Н.Т. Кыргыз Республикасынын Билим берүү жана илим министрлигине караштуу Россиянын илимий медициналык борборунда «Мугалимдердин билими» программасынын алкагында.</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tc>
                  <a:txBody>
                    <a:bodyPr/>
                    <a:lstStyle/>
                    <a:p>
                      <a:pPr algn="just">
                        <a:lnSpc>
                          <a:spcPct val="107000"/>
                        </a:lnSpc>
                        <a:spcAft>
                          <a:spcPts val="0"/>
                        </a:spcAft>
                      </a:pPr>
                      <a:r>
                        <a:rPr lang="ru-RU" sz="1400" dirty="0" err="1">
                          <a:effectLst/>
                        </a:rPr>
                        <a:t>Эске</a:t>
                      </a:r>
                      <a:r>
                        <a:rPr lang="ru-RU" sz="1400" dirty="0">
                          <a:effectLst/>
                        </a:rPr>
                        <a:t> </a:t>
                      </a:r>
                      <a:r>
                        <a:rPr lang="ru-RU" sz="1400" dirty="0" err="1">
                          <a:effectLst/>
                        </a:rPr>
                        <a:t>алынды</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7142" marR="17142" marT="0" marB="0"/>
                </a:tc>
                <a:extLst>
                  <a:ext uri="{0D108BD9-81ED-4DB2-BD59-A6C34878D82A}">
                    <a16:rowId xmlns:a16="http://schemas.microsoft.com/office/drawing/2014/main" val="205515367"/>
                  </a:ext>
                </a:extLst>
              </a:tr>
            </a:tbl>
          </a:graphicData>
        </a:graphic>
      </p:graphicFrame>
    </p:spTree>
    <p:extLst>
      <p:ext uri="{BB962C8B-B14F-4D97-AF65-F5344CB8AC3E}">
        <p14:creationId xmlns:p14="http://schemas.microsoft.com/office/powerpoint/2010/main" val="1191598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3617118080"/>
              </p:ext>
            </p:extLst>
          </p:nvPr>
        </p:nvGraphicFramePr>
        <p:xfrm>
          <a:off x="2" y="0"/>
          <a:ext cx="12191997" cy="9587865"/>
        </p:xfrm>
        <a:graphic>
          <a:graphicData uri="http://schemas.openxmlformats.org/drawingml/2006/table">
            <a:tbl>
              <a:tblPr firstRow="1" firstCol="1" bandRow="1">
                <a:tableStyleId>{5C22544A-7EE6-4342-B048-85BDC9FD1C3A}</a:tableStyleId>
              </a:tblPr>
              <a:tblGrid>
                <a:gridCol w="494835">
                  <a:extLst>
                    <a:ext uri="{9D8B030D-6E8A-4147-A177-3AD203B41FA5}">
                      <a16:colId xmlns:a16="http://schemas.microsoft.com/office/drawing/2014/main" val="3492299659"/>
                    </a:ext>
                  </a:extLst>
                </a:gridCol>
                <a:gridCol w="2140798">
                  <a:extLst>
                    <a:ext uri="{9D8B030D-6E8A-4147-A177-3AD203B41FA5}">
                      <a16:colId xmlns:a16="http://schemas.microsoft.com/office/drawing/2014/main" val="2378151506"/>
                    </a:ext>
                  </a:extLst>
                </a:gridCol>
                <a:gridCol w="1645963">
                  <a:extLst>
                    <a:ext uri="{9D8B030D-6E8A-4147-A177-3AD203B41FA5}">
                      <a16:colId xmlns:a16="http://schemas.microsoft.com/office/drawing/2014/main" val="207508601"/>
                    </a:ext>
                  </a:extLst>
                </a:gridCol>
                <a:gridCol w="3622984">
                  <a:extLst>
                    <a:ext uri="{9D8B030D-6E8A-4147-A177-3AD203B41FA5}">
                      <a16:colId xmlns:a16="http://schemas.microsoft.com/office/drawing/2014/main" val="71745124"/>
                    </a:ext>
                  </a:extLst>
                </a:gridCol>
                <a:gridCol w="2963207">
                  <a:extLst>
                    <a:ext uri="{9D8B030D-6E8A-4147-A177-3AD203B41FA5}">
                      <a16:colId xmlns:a16="http://schemas.microsoft.com/office/drawing/2014/main" val="3120536892"/>
                    </a:ext>
                  </a:extLst>
                </a:gridCol>
                <a:gridCol w="1324210">
                  <a:extLst>
                    <a:ext uri="{9D8B030D-6E8A-4147-A177-3AD203B41FA5}">
                      <a16:colId xmlns:a16="http://schemas.microsoft.com/office/drawing/2014/main" val="419896149"/>
                    </a:ext>
                  </a:extLst>
                </a:gridCol>
              </a:tblGrid>
              <a:tr h="6753138">
                <a:tc>
                  <a:txBody>
                    <a:bodyPr/>
                    <a:lstStyle/>
                    <a:p>
                      <a:pPr algn="r">
                        <a:lnSpc>
                          <a:spcPct val="107000"/>
                        </a:lnSpc>
                        <a:spcAft>
                          <a:spcPts val="0"/>
                        </a:spcAft>
                      </a:pPr>
                      <a:r>
                        <a:rPr lang="ru-RU" sz="1400">
                          <a:effectLst/>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4999" marR="14999" marT="0" marB="0"/>
                </a:tc>
                <a:tc>
                  <a:txBody>
                    <a:bodyPr/>
                    <a:lstStyle/>
                    <a:p>
                      <a:pPr algn="just">
                        <a:lnSpc>
                          <a:spcPct val="107000"/>
                        </a:lnSpc>
                        <a:spcAft>
                          <a:spcPts val="0"/>
                        </a:spcAft>
                      </a:pPr>
                      <a:r>
                        <a:rPr lang="ru-RU" sz="1400" dirty="0" err="1">
                          <a:effectLst/>
                        </a:rPr>
                        <a:t>Ж.Баласагын</a:t>
                      </a:r>
                      <a:r>
                        <a:rPr lang="ru-RU" sz="1400" dirty="0">
                          <a:effectLst/>
                        </a:rPr>
                        <a:t> </a:t>
                      </a:r>
                      <a:r>
                        <a:rPr lang="ru-RU" sz="1400" dirty="0" err="1">
                          <a:effectLst/>
                        </a:rPr>
                        <a:t>атындагы</a:t>
                      </a:r>
                      <a:r>
                        <a:rPr lang="ru-RU" sz="1400" dirty="0">
                          <a:effectLst/>
                        </a:rPr>
                        <a:t> </a:t>
                      </a:r>
                      <a:r>
                        <a:rPr lang="ru-RU" sz="1400" dirty="0" err="1">
                          <a:effectLst/>
                        </a:rPr>
                        <a:t>Кыргыз</a:t>
                      </a:r>
                      <a:r>
                        <a:rPr lang="ru-RU" sz="1400" dirty="0">
                          <a:effectLst/>
                        </a:rPr>
                        <a:t> </a:t>
                      </a:r>
                      <a:r>
                        <a:rPr lang="ru-RU" sz="1400" dirty="0" err="1">
                          <a:effectLst/>
                        </a:rPr>
                        <a:t>улуттук</a:t>
                      </a:r>
                      <a:r>
                        <a:rPr lang="ru-RU" sz="1400" dirty="0">
                          <a:effectLst/>
                        </a:rPr>
                        <a:t> </a:t>
                      </a:r>
                      <a:r>
                        <a:rPr lang="ru-RU" sz="1400" dirty="0" err="1">
                          <a:effectLst/>
                        </a:rPr>
                        <a:t>университети</a:t>
                      </a:r>
                      <a:r>
                        <a:rPr lang="ru-RU" sz="1400" dirty="0">
                          <a:effectLst/>
                        </a:rPr>
                        <a:t>, </a:t>
                      </a:r>
                      <a:r>
                        <a:rPr lang="ru-RU" sz="1400" dirty="0" err="1">
                          <a:effectLst/>
                        </a:rPr>
                        <a:t>Гуманитардык</a:t>
                      </a:r>
                      <a:r>
                        <a:rPr lang="ru-RU" sz="1400" dirty="0">
                          <a:effectLst/>
                        </a:rPr>
                        <a:t> </a:t>
                      </a:r>
                      <a:r>
                        <a:rPr lang="ru-RU" sz="1400" dirty="0" err="1">
                          <a:effectLst/>
                        </a:rPr>
                        <a:t>жана</a:t>
                      </a:r>
                      <a:r>
                        <a:rPr lang="ru-RU" sz="1400" dirty="0">
                          <a:effectLst/>
                        </a:rPr>
                        <a:t> </a:t>
                      </a:r>
                      <a:r>
                        <a:rPr lang="ru-RU" sz="1400" dirty="0" err="1">
                          <a:effectLst/>
                        </a:rPr>
                        <a:t>табигый</a:t>
                      </a:r>
                      <a:r>
                        <a:rPr lang="ru-RU" sz="1400" dirty="0">
                          <a:effectLst/>
                        </a:rPr>
                        <a:t> </a:t>
                      </a:r>
                      <a:r>
                        <a:rPr lang="ru-RU" sz="1400" dirty="0" err="1">
                          <a:effectLst/>
                        </a:rPr>
                        <a:t>илимдер</a:t>
                      </a:r>
                      <a:r>
                        <a:rPr lang="ru-RU" sz="1400" dirty="0">
                          <a:effectLst/>
                        </a:rPr>
                        <a:t> </a:t>
                      </a:r>
                      <a:r>
                        <a:rPr lang="ru-RU" sz="1400" dirty="0" err="1">
                          <a:effectLst/>
                        </a:rPr>
                        <a:t>факультети</a:t>
                      </a:r>
                      <a:r>
                        <a:rPr lang="ru-RU" sz="1400" dirty="0">
                          <a:effectLst/>
                        </a:rPr>
                        <a:t> (Каракол ш.)</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4999" marR="14999" marT="0" marB="0"/>
                </a:tc>
                <a:tc>
                  <a:txBody>
                    <a:bodyPr/>
                    <a:lstStyle/>
                    <a:p>
                      <a:pPr algn="just">
                        <a:lnSpc>
                          <a:spcPct val="107000"/>
                        </a:lnSpc>
                        <a:spcAft>
                          <a:spcPts val="0"/>
                        </a:spcAft>
                      </a:pPr>
                      <a:r>
                        <a:rPr lang="ru-RU" sz="1400">
                          <a:effectLst/>
                        </a:rPr>
                        <a:t>6 ай</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4999" marR="14999" marT="0" marB="0"/>
                </a:tc>
                <a:tc>
                  <a:txBody>
                    <a:bodyPr/>
                    <a:lstStyle/>
                    <a:p>
                      <a:pPr algn="just">
                        <a:lnSpc>
                          <a:spcPct val="107000"/>
                        </a:lnSpc>
                        <a:spcAft>
                          <a:spcPts val="0"/>
                        </a:spcAft>
                      </a:pPr>
                      <a:r>
                        <a:rPr lang="ru-RU" sz="1400">
                          <a:effectLst/>
                        </a:rPr>
                        <a:t>1.Баалоо процедуралары негизинен окутуунун салттуу формаларын камтыйт жана формалдуу эмес жана формалдуу эмес окутууну, анын ичинде Coursera платформасында курстарды өтүүнү баалоого багытталган эмес.</a:t>
                      </a:r>
                    </a:p>
                    <a:p>
                      <a:pPr algn="just">
                        <a:lnSpc>
                          <a:spcPct val="107000"/>
                        </a:lnSpc>
                        <a:spcAft>
                          <a:spcPts val="0"/>
                        </a:spcAft>
                      </a:pPr>
                      <a:r>
                        <a:rPr lang="ru-RU" sz="1400">
                          <a:effectLst/>
                        </a:rPr>
                        <a:t> </a:t>
                      </a:r>
                    </a:p>
                    <a:p>
                      <a:pPr algn="just">
                        <a:lnSpc>
                          <a:spcPct val="107000"/>
                        </a:lnSpc>
                        <a:spcAft>
                          <a:spcPts val="0"/>
                        </a:spcAft>
                      </a:pPr>
                      <a:r>
                        <a:rPr lang="ru-RU" sz="1400">
                          <a:effectLst/>
                        </a:rPr>
                        <a:t>2. Окуу куралдарын жана окуу китептерин иштеп чыгуу жана басып чыгаруу боюнча профессордук-окутуучулук курамдын ишин күчөтүү, аларды факультеттин үстүбүздөгү жылдын илимий-изилдөө планына конкреттүү аталышын жана аткаруучусун көрсөтүү менен киргизүү.</a:t>
                      </a:r>
                    </a:p>
                    <a:p>
                      <a:pPr algn="just">
                        <a:lnSpc>
                          <a:spcPct val="107000"/>
                        </a:lnSpc>
                        <a:spcAft>
                          <a:spcPts val="0"/>
                        </a:spcAft>
                      </a:pPr>
                      <a:r>
                        <a:rPr lang="ru-RU" sz="1400">
                          <a:effectLst/>
                        </a:rPr>
                        <a:t>3. Окуучуларды материалдык ресурстар менен камсыз кылуу: проекторлор, кышкы мезгилдеги спорт зал, компьютерлер, принтерлер.</a:t>
                      </a:r>
                    </a:p>
                    <a:p>
                      <a:pPr algn="just">
                        <a:lnSpc>
                          <a:spcPct val="107000"/>
                        </a:lnSpc>
                        <a:spcAft>
                          <a:spcPts val="0"/>
                        </a:spcAft>
                      </a:pPr>
                      <a:r>
                        <a:rPr lang="ru-RU" sz="1400">
                          <a:effectLst/>
                        </a:rPr>
                        <a:t>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4999" marR="14999" marT="0" marB="0"/>
                </a:tc>
                <a:tc>
                  <a:txBody>
                    <a:bodyPr/>
                    <a:lstStyle/>
                    <a:p>
                      <a:pPr algn="just">
                        <a:lnSpc>
                          <a:spcPct val="107000"/>
                        </a:lnSpc>
                        <a:spcAft>
                          <a:spcPts val="0"/>
                        </a:spcAft>
                      </a:pPr>
                      <a:r>
                        <a:rPr lang="ru-RU" sz="1400">
                          <a:effectLst/>
                        </a:rPr>
                        <a:t>1.Окуу-методикалык комплекстерге баалоо критерийлерин жазууда сын пикирлер айтылган, 1 ай ичинде баардык мугалимдер ондошту. Кафедралардын башчылары Г.В.Соколова жана Т.Т.Раева кафедралардын биринчи отурумдарында өздөрүнүн профессордук-окутуучулук курамын Coursera платформасында да, англис тилин үйрөнүү үчүн башка билим берүү платформаларында да Alison, OpenLearn колдонууга багытташты.</a:t>
                      </a:r>
                    </a:p>
                    <a:p>
                      <a:pPr algn="just">
                        <a:lnSpc>
                          <a:spcPct val="107000"/>
                        </a:lnSpc>
                        <a:spcAft>
                          <a:spcPts val="0"/>
                        </a:spcAft>
                      </a:pPr>
                      <a:r>
                        <a:rPr lang="ru-RU" sz="1400">
                          <a:effectLst/>
                        </a:rPr>
                        <a:t>2. «Юридикалык дисциплиналар» кафедрасында ага окутуучу Г.В.Соколова ага окутуучу Ж.А. Бабаканова «Конституциялык укук» дисциплинасы боюнча окуу куралы; ага окутуучу Б.Д. Осмоналиевдин «Жарандык укук» дисциплинасы боюнча окуу куралдары; педагогика илимдеринин кандидаты, гуманитардык жана табигый илимдер кафедрасынын доцентинин милдетин аткаруучу Т.Т. Раева юридикалык адистиктердин орус тилдүү топторунда кыргыз тилин окутуунун методикасы боюнча окуу куралын иштеп чыгууну пландаштырууда.</a:t>
                      </a:r>
                    </a:p>
                    <a:p>
                      <a:pPr algn="just">
                        <a:lnSpc>
                          <a:spcPct val="107000"/>
                        </a:lnSpc>
                        <a:spcAft>
                          <a:spcPts val="0"/>
                        </a:spcAft>
                      </a:pPr>
                      <a:r>
                        <a:rPr lang="ru-RU" sz="1400">
                          <a:effectLst/>
                        </a:rPr>
                        <a:t>3. Факультеттин деканы 2024-2025-окуу жылына проектор, компьютер жана принтерлерди сатып алууга арыз берди. Учурда сатылып алынган: 1 проектор, 3 компьютер жана 1 түстүү принтер. </a:t>
                      </a:r>
                    </a:p>
                    <a:p>
                      <a:pPr algn="just">
                        <a:lnSpc>
                          <a:spcPct val="107000"/>
                        </a:lnSpc>
                        <a:spcAft>
                          <a:spcPts val="0"/>
                        </a:spcAft>
                      </a:pPr>
                      <a:r>
                        <a:rPr lang="ru-RU" sz="1400">
                          <a:effectLst/>
                        </a:rPr>
                        <a:t>К. Тыныстанов атындагы Ысык-Көл мамлекеттик университети менен кышкы мезгилде спорт зал менен камсыз кылуу жана ар кандай спорттук мелдештерди өткөрүү боюнча келишим түзүлдү. </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14999" marR="14999" marT="0" marB="0"/>
                </a:tc>
                <a:tc>
                  <a:txBody>
                    <a:bodyPr/>
                    <a:lstStyle/>
                    <a:p>
                      <a:pPr algn="just">
                        <a:lnSpc>
                          <a:spcPct val="107000"/>
                        </a:lnSpc>
                        <a:spcAft>
                          <a:spcPts val="0"/>
                        </a:spcAft>
                      </a:pPr>
                      <a:r>
                        <a:rPr lang="ru-RU" sz="1400" dirty="0" err="1">
                          <a:effectLst/>
                        </a:rPr>
                        <a:t>Эске</a:t>
                      </a:r>
                      <a:r>
                        <a:rPr lang="ru-RU" sz="1400" dirty="0">
                          <a:effectLst/>
                        </a:rPr>
                        <a:t> </a:t>
                      </a:r>
                      <a:r>
                        <a:rPr lang="ru-RU" sz="1400" dirty="0" err="1">
                          <a:effectLst/>
                        </a:rPr>
                        <a:t>алынды</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999" marR="14999" marT="0" marB="0"/>
                </a:tc>
                <a:extLst>
                  <a:ext uri="{0D108BD9-81ED-4DB2-BD59-A6C34878D82A}">
                    <a16:rowId xmlns:a16="http://schemas.microsoft.com/office/drawing/2014/main" val="461577972"/>
                  </a:ext>
                </a:extLst>
              </a:tr>
            </a:tbl>
          </a:graphicData>
        </a:graphic>
      </p:graphicFrame>
    </p:spTree>
    <p:extLst>
      <p:ext uri="{BB962C8B-B14F-4D97-AF65-F5344CB8AC3E}">
        <p14:creationId xmlns:p14="http://schemas.microsoft.com/office/powerpoint/2010/main" val="123799441"/>
      </p:ext>
    </p:extLst>
  </p:cSld>
  <p:clrMapOvr>
    <a:masterClrMapping/>
  </p:clrMapOvr>
</p:sld>
</file>

<file path=ppt/theme/theme1.xml><?xml version="1.0" encoding="utf-8"?>
<a:theme xmlns:a="http://schemas.openxmlformats.org/drawingml/2006/main" name="Капля">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TM04033925[[fn=Капля]]</Template>
  <TotalTime>95</TotalTime>
  <Words>2210</Words>
  <Application>Microsoft Office PowerPoint</Application>
  <PresentationFormat>Широкоэкранный</PresentationFormat>
  <Paragraphs>346</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Times New Roman</vt:lpstr>
      <vt:lpstr>Tw Cen MT</vt:lpstr>
      <vt:lpstr>Капля</vt:lpstr>
      <vt:lpstr>САПАТТЫ ЖАНА РЕЙТИНГДИ  АККРЕДИТТӨӨ АГЕНТТИГИ </vt:lpstr>
      <vt:lpstr>  2024 – жылы жүргүзүлгөн программалык аккредитациялар  </vt:lpstr>
      <vt:lpstr>2024 – жылы жүргүзүлгөн программалык аккредитациялар </vt:lpstr>
      <vt:lpstr>2024 – жылы  жүргүзүлгөн институционалдык аккредитациялар</vt:lpstr>
      <vt:lpstr>2024-жыл ичинде өткөрүлгөн жалпы аккредитациялардын сапаттык анализи</vt:lpstr>
      <vt:lpstr>Презентация PowerPoint</vt:lpstr>
      <vt:lpstr>Презентация PowerPoint</vt:lpstr>
      <vt:lpstr>2024-жыл ичинде жүргүзүлгөн аккредитациядан кийинки иш-чаралардын жыйынтыгы </vt:lpstr>
      <vt:lpstr>Презентация PowerPoint</vt:lpstr>
      <vt:lpstr>Презентация PowerPoint</vt:lpstr>
      <vt:lpstr>2024-жыл ичинде жүргүзүлгөн методикалык иштердин жыйынтыгы </vt:lpstr>
      <vt:lpstr>Презентация PowerPoint</vt:lpstr>
      <vt:lpstr>Презентация PowerPoint</vt:lpstr>
      <vt:lpstr>2024-жыл 4-квартал ичинде илимий иш-чараларды өткөрүүнүн жана катышуунун жыйынтыгы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САПАТТЫ ЖАНА РЕЙТИНГДИ  АККРЕДИТТӨӨ АГЕНТТИГИ</dc:title>
  <dc:creator>user</dc:creator>
  <cp:lastModifiedBy>user</cp:lastModifiedBy>
  <cp:revision>10</cp:revision>
  <dcterms:created xsi:type="dcterms:W3CDTF">2025-01-29T07:19:04Z</dcterms:created>
  <dcterms:modified xsi:type="dcterms:W3CDTF">2025-03-10T13:17:22Z</dcterms:modified>
</cp:coreProperties>
</file>