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97" r:id="rId3"/>
    <p:sldId id="301" r:id="rId4"/>
    <p:sldId id="298" r:id="rId5"/>
    <p:sldId id="332" r:id="rId6"/>
    <p:sldId id="333" r:id="rId7"/>
    <p:sldId id="257" r:id="rId8"/>
    <p:sldId id="334" r:id="rId9"/>
    <p:sldId id="295" r:id="rId10"/>
    <p:sldId id="296" r:id="rId11"/>
    <p:sldId id="259" r:id="rId12"/>
    <p:sldId id="267" r:id="rId13"/>
    <p:sldId id="335" r:id="rId14"/>
    <p:sldId id="262" r:id="rId15"/>
    <p:sldId id="341" r:id="rId16"/>
    <p:sldId id="316" r:id="rId17"/>
    <p:sldId id="302" r:id="rId18"/>
    <p:sldId id="336" r:id="rId19"/>
    <p:sldId id="328" r:id="rId20"/>
    <p:sldId id="261" r:id="rId21"/>
    <p:sldId id="342" r:id="rId22"/>
    <p:sldId id="343" r:id="rId23"/>
    <p:sldId id="345" r:id="rId24"/>
    <p:sldId id="346" r:id="rId25"/>
    <p:sldId id="348" r:id="rId26"/>
    <p:sldId id="349" r:id="rId27"/>
    <p:sldId id="350" r:id="rId28"/>
    <p:sldId id="344" r:id="rId29"/>
    <p:sldId id="351" r:id="rId30"/>
    <p:sldId id="352" r:id="rId31"/>
    <p:sldId id="353" r:id="rId32"/>
    <p:sldId id="354" r:id="rId33"/>
    <p:sldId id="347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0F55021-EBFC-4D28-8FDC-7DB19E4CBA17}">
          <p14:sldIdLst>
            <p14:sldId id="256"/>
            <p14:sldId id="297"/>
          </p14:sldIdLst>
        </p14:section>
        <p14:section name="Раздел без заголовка" id="{643A9030-9C72-474A-B822-A58020ACF756}">
          <p14:sldIdLst>
            <p14:sldId id="301"/>
            <p14:sldId id="298"/>
            <p14:sldId id="332"/>
            <p14:sldId id="333"/>
            <p14:sldId id="257"/>
            <p14:sldId id="334"/>
            <p14:sldId id="295"/>
            <p14:sldId id="296"/>
            <p14:sldId id="259"/>
            <p14:sldId id="267"/>
            <p14:sldId id="335"/>
            <p14:sldId id="262"/>
            <p14:sldId id="341"/>
            <p14:sldId id="316"/>
            <p14:sldId id="302"/>
            <p14:sldId id="336"/>
            <p14:sldId id="328"/>
            <p14:sldId id="261"/>
            <p14:sldId id="342"/>
            <p14:sldId id="343"/>
            <p14:sldId id="345"/>
            <p14:sldId id="346"/>
            <p14:sldId id="348"/>
            <p14:sldId id="349"/>
            <p14:sldId id="350"/>
            <p14:sldId id="344"/>
            <p14:sldId id="351"/>
            <p14:sldId id="352"/>
            <p14:sldId id="353"/>
            <p14:sldId id="354"/>
            <p14:sldId id="347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3255" autoAdjust="0"/>
  </p:normalViewPr>
  <p:slideViewPr>
    <p:cSldViewPr>
      <p:cViewPr varScale="1">
        <p:scale>
          <a:sx n="106" d="100"/>
          <a:sy n="106" d="100"/>
        </p:scale>
        <p:origin x="1710" y="114"/>
      </p:cViewPr>
      <p:guideLst/>
    </p:cSldViewPr>
  </p:slideViewPr>
  <p:outlineViewPr>
    <p:cViewPr>
      <p:scale>
        <a:sx n="33" d="100"/>
        <a:sy n="33" d="100"/>
      </p:scale>
      <p:origin x="0" y="1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BF4D4-356C-4B19-908B-B38DFE9AA36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19349-D479-422F-9D70-AD34F02DE8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9349-D479-422F-9D70-AD34F02DE87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99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urenkeeva39@mail.ru" TargetMode="External"/><Relationship Id="rId2" Type="http://schemas.openxmlformats.org/officeDocument/2006/relationships/hyperlink" Target="https://kurenkeev.k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00108"/>
            <a:ext cx="7772400" cy="300495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Кыргызское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государственное музыкальное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училище имени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Мураталы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Куренкеева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itchFamily="18" charset="0"/>
              </a:rPr>
              <a:t>КГМУ – образовательная организация, СПУЗ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60" y="2924944"/>
            <a:ext cx="2777480" cy="13051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задачи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кгму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•  Посредством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повышения квалификации педагогических кадров и применения эффективных педагогических технологий, стать базовым центром по подготовке кадров для сохранения, развития и совершенствования сферы культуры и искусства региона и республики.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•   Обеспечивать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оптимальные условия для свободного творчества, повышения уровня образования, профессионального совершенствования и самовыражения сотрудников КГМУ им.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М.Куренкеева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•   Формировать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у выпускников КГМУ им.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М.Куренкеева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высокого уровня профессиональные знания и практические навыки, чтобы максимально полно удовлетворять запросы рынка труда региона и республики.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•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Совершенствовать сферу социального партнерства КГМУ им.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М.Куренкеева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с целью подготовки высококвалифицированного, конкурентоспособного, востребованного специалиста в соответствии с реальными потребностями рынка труда региона и республики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004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445" y="188640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/>
              <a:t>     Основные направления</a:t>
            </a: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0"/>
            <a:ext cx="8686800" cy="542928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070102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– инструментальное исполнительство (по видам), 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квалификация: артист ансамбля, артист оркестра, преподаватель ДМШ,  концертмейстер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070102.01 – фортепиано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070102.02 – струнные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070102.03 – духовые и ударные инструменты 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070102.04 – народные инструменты</a:t>
            </a: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070104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– вокальное искусство, квалификация: артист хора, ансамбля;</a:t>
            </a: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070106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– хоровое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дирижирование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, квалификация: руководитель хора, учитель музыки, преподаватель ДМШ;</a:t>
            </a: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070113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– теория музыки, квалификация: преподаватель ДМШ и ДШИ, преподаватель общего фортепиано;</a:t>
            </a: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070109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– музыкальное искусство эстрады, квалификация: артист, руководитель эстрадного коллектива.</a:t>
            </a:r>
          </a:p>
          <a:p>
            <a:pPr>
              <a:buNone/>
            </a:pP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Структурные подразделения КГМУ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5991" y="1340768"/>
            <a:ext cx="86868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Администрация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Учебная часть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Цикловые комиссии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Профсоюзный комитет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Методический совет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Педагогический совет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СМК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Художественный совет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Студенческий совет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Бухгалтерия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Хозяйственная часть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внутреннего управления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295400"/>
            <a:ext cx="6696744" cy="48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16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96" y="18864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Кадровый состав КГМУ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учебный год (июнь месяц)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преподаватели - 9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Совместители –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Иллюстраторы - 45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АХП – 47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БУХГАЛТЕРИЯ -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352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4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Возрастной ценз преподавателей:</a:t>
            </a:r>
            <a:r>
              <a:rPr lang="en-US" altLang="en-US" sz="2400" cap="none" dirty="0">
                <a:solidFill>
                  <a:prstClr val="black"/>
                </a:solidFill>
                <a:effectLst/>
                <a:latin typeface="Franklin Gothic Book"/>
              </a:rPr>
              <a:t/>
            </a:r>
            <a:br>
              <a:rPr lang="en-US" altLang="en-US" sz="2400" cap="none" dirty="0">
                <a:solidFill>
                  <a:prstClr val="black"/>
                </a:solidFill>
                <a:effectLst/>
                <a:latin typeface="Franklin Gothic Book"/>
              </a:rPr>
            </a:br>
            <a:r>
              <a:rPr lang="ru-RU" altLang="en-US" sz="24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2023- 2024 учебный год.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15" b="11539"/>
          <a:stretch/>
        </p:blipFill>
        <p:spPr>
          <a:xfrm>
            <a:off x="956199" y="1628800"/>
            <a:ext cx="738400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7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Цикловые комиссии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8897774"/>
              </p:ext>
            </p:extLst>
          </p:nvPr>
        </p:nvGraphicFramePr>
        <p:xfrm>
          <a:off x="683568" y="1196752"/>
          <a:ext cx="7848872" cy="5194102"/>
        </p:xfrm>
        <a:graphic>
          <a:graphicData uri="http://schemas.openxmlformats.org/drawingml/2006/table">
            <a:tbl>
              <a:tblPr firstRow="1" firstCol="1" bandRow="1"/>
              <a:tblGrid>
                <a:gridCol w="535506">
                  <a:extLst>
                    <a:ext uri="{9D8B030D-6E8A-4147-A177-3AD203B41FA5}">
                      <a16:colId xmlns:a16="http://schemas.microsoft.com/office/drawing/2014/main" val="3348854173"/>
                    </a:ext>
                  </a:extLst>
                </a:gridCol>
                <a:gridCol w="2342934">
                  <a:extLst>
                    <a:ext uri="{9D8B030D-6E8A-4147-A177-3AD203B41FA5}">
                      <a16:colId xmlns:a16="http://schemas.microsoft.com/office/drawing/2014/main" val="2701775062"/>
                    </a:ext>
                  </a:extLst>
                </a:gridCol>
                <a:gridCol w="2441342">
                  <a:extLst>
                    <a:ext uri="{9D8B030D-6E8A-4147-A177-3AD203B41FA5}">
                      <a16:colId xmlns:a16="http://schemas.microsoft.com/office/drawing/2014/main" val="1892580014"/>
                    </a:ext>
                  </a:extLst>
                </a:gridCol>
                <a:gridCol w="2529090">
                  <a:extLst>
                    <a:ext uri="{9D8B030D-6E8A-4147-A177-3AD203B41FA5}">
                      <a16:colId xmlns:a16="http://schemas.microsoft.com/office/drawing/2014/main" val="185860145"/>
                    </a:ext>
                  </a:extLst>
                </a:gridCol>
              </a:tblGrid>
              <a:tr h="171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Должность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73199"/>
                  </a:ext>
                </a:extLst>
              </a:tr>
              <a:tr h="3524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Цикловая комиссия “Фортепиано”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Сатылганова Венера Абакуловна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цикловой комиссии “Фортепиано”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473717"/>
                  </a:ext>
                </a:extLst>
              </a:tr>
              <a:tr h="447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Цикловая комиссия “Струнные инструменты”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Нусупбекова Жамиля Толоновна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цикловой комиссии “Струнные инструменты”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923601"/>
                  </a:ext>
                </a:extLst>
              </a:tr>
              <a:tr h="533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Цикловая комиссия “Духовые и ударные инструменты”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Немирский Виктор Михайлович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цикловой комиссии “Духовые и ударные инструменты”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700618"/>
                  </a:ext>
                </a:extLst>
              </a:tr>
              <a:tr h="447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Цикловая комиссия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Карагулова Рыскул Кушуваковна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цикловой комиссии “Народные инструменты”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606445"/>
                  </a:ext>
                </a:extLst>
              </a:tr>
              <a:tr h="447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Цикловая комиссия “Вокальное искусство”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Жанарбаев Миран Жанарбаевич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цикловой комиссии “Вокальное искусство”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403704"/>
                  </a:ext>
                </a:extLst>
              </a:tr>
              <a:tr h="447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Цикловая комиссия “Хоровое дирижирование”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Кукес Олеся Алексеевна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цикловой комиссии “Хоровое дирижирование”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830393"/>
                  </a:ext>
                </a:extLst>
              </a:tr>
              <a:tr h="746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Цикловая комиссия  “Теория музыки”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Филипская Ирина Робертовна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цикловой комиссии “Теория музыки”, заведующая отделением Музыкально-теоретических дисциплин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701709"/>
                  </a:ext>
                </a:extLst>
              </a:tr>
              <a:tr h="533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Цикловая комиссия  “Музыкальное искусство эстрады”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Мамырбай у. Алымкул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цикловой комиссии “Музыкальное искусство эстрады”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852118"/>
                  </a:ext>
                </a:extLst>
              </a:tr>
              <a:tr h="533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Отделение              “Общего фортепиано и концертмейстерства”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Халимова Бану Сарлыковна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отделением “Общего фортепиано и концертмейстерства”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626723"/>
                  </a:ext>
                </a:extLst>
              </a:tr>
              <a:tr h="533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Отделение      “Общеобразовательных дисциплин”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Мусаева Луиза Араповна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отделением “Общеобразовательных дисциплин”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785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206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96064" cy="89397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нормативные документы,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КГМУ,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образования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3246167"/>
              </p:ext>
            </p:extLst>
          </p:nvPr>
        </p:nvGraphicFramePr>
        <p:xfrm>
          <a:off x="1187624" y="1268760"/>
          <a:ext cx="6768752" cy="4824540"/>
        </p:xfrm>
        <a:graphic>
          <a:graphicData uri="http://schemas.openxmlformats.org/drawingml/2006/table">
            <a:tbl>
              <a:tblPr firstRow="1" firstCol="1" bandRow="1"/>
              <a:tblGrid>
                <a:gridCol w="492240">
                  <a:extLst>
                    <a:ext uri="{9D8B030D-6E8A-4147-A177-3AD203B41FA5}">
                      <a16:colId xmlns:a16="http://schemas.microsoft.com/office/drawing/2014/main" val="1672781400"/>
                    </a:ext>
                  </a:extLst>
                </a:gridCol>
                <a:gridCol w="6276512">
                  <a:extLst>
                    <a:ext uri="{9D8B030D-6E8A-4147-A177-3AD203B41FA5}">
                      <a16:colId xmlns:a16="http://schemas.microsoft.com/office/drawing/2014/main" val="3077302271"/>
                    </a:ext>
                  </a:extLst>
                </a:gridCol>
              </a:tblGrid>
              <a:tr h="42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 применения и наименования документов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07780"/>
                  </a:ext>
                </a:extLst>
              </a:tr>
              <a:tr h="853742">
                <a:tc gridSpan="2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(базовые) документы по функционированию и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стратегии развития КГМУ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827428"/>
                  </a:ext>
                </a:extLst>
              </a:tr>
              <a:tr h="42687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Устав КГМУ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493406"/>
                  </a:ext>
                </a:extLst>
              </a:tr>
              <a:tr h="426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Этический кодекс для сотрудников КГМУ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968351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Коллективный договор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09497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Срочный  трудовой договор 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413519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Должностные инструкции сотрудников КГМУ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513424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 внутреннего распорядка для студентов КГМУ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64121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 приема в КГМУ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510120"/>
                  </a:ext>
                </a:extLst>
              </a:tr>
              <a:tr h="555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Матрица концепция стратегического плана КГМУ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643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77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Общественные структуры</a:t>
            </a:r>
            <a:endParaRPr lang="en-US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3530210"/>
              </p:ext>
            </p:extLst>
          </p:nvPr>
        </p:nvGraphicFramePr>
        <p:xfrm>
          <a:off x="1677670" y="1196751"/>
          <a:ext cx="5941060" cy="5134876"/>
        </p:xfrm>
        <a:graphic>
          <a:graphicData uri="http://schemas.openxmlformats.org/drawingml/2006/table">
            <a:tbl>
              <a:tblPr firstRow="1" firstCol="1" bandRow="1"/>
              <a:tblGrid>
                <a:gridCol w="450215">
                  <a:extLst>
                    <a:ext uri="{9D8B030D-6E8A-4147-A177-3AD203B41FA5}">
                      <a16:colId xmlns:a16="http://schemas.microsoft.com/office/drawing/2014/main" val="726061313"/>
                    </a:ext>
                  </a:extLst>
                </a:gridCol>
                <a:gridCol w="5490845">
                  <a:extLst>
                    <a:ext uri="{9D8B030D-6E8A-4147-A177-3AD203B41FA5}">
                      <a16:colId xmlns:a16="http://schemas.microsoft.com/office/drawing/2014/main" val="650784893"/>
                    </a:ext>
                  </a:extLst>
                </a:gridCol>
              </a:tblGrid>
              <a:tr h="21757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236274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Педагогическом совете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463203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Методическом Совете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051019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об учебной части КГМУ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534143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цикловых комиссиях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8082495"/>
                  </a:ext>
                </a:extLst>
              </a:tr>
              <a:tr h="673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об организации и проведении конкурса на замещение вакантной должности заведующего отделением в КГМУ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378961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системе менеджмента качества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138544"/>
                  </a:ext>
                </a:extLst>
              </a:tr>
              <a:tr h="449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по составлению рабочих программ учебных дисциплин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471833"/>
                  </a:ext>
                </a:extLst>
              </a:tr>
              <a:tr h="8982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порядке проведения Междисциплинарной государственной итоговой аттестации по дисциплинам «История Кыргызстана», «Кыргызский язык и литература», «География и экология Кыргызстана»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620475"/>
                  </a:ext>
                </a:extLst>
              </a:tr>
              <a:tr h="2843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взаимопосещении преподавателей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57109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классном руководстве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831193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студенческом совете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098351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художественном совете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514429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библиотеке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202835"/>
                  </a:ext>
                </a:extLst>
              </a:tr>
              <a:tr h="237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правилах пользования Библиотекой КГМУ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645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953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контингента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учебный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279993"/>
              </p:ext>
            </p:extLst>
          </p:nvPr>
        </p:nvGraphicFramePr>
        <p:xfrm>
          <a:off x="755578" y="1340768"/>
          <a:ext cx="7560837" cy="4840884"/>
        </p:xfrm>
        <a:graphic>
          <a:graphicData uri="http://schemas.openxmlformats.org/drawingml/2006/table">
            <a:tbl>
              <a:tblPr firstRow="1" firstCol="1" bandRow="1"/>
              <a:tblGrid>
                <a:gridCol w="792086">
                  <a:extLst>
                    <a:ext uri="{9D8B030D-6E8A-4147-A177-3AD203B41FA5}">
                      <a16:colId xmlns:a16="http://schemas.microsoft.com/office/drawing/2014/main" val="4199542586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23527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34062659"/>
                    </a:ext>
                  </a:extLst>
                </a:gridCol>
                <a:gridCol w="984271">
                  <a:extLst>
                    <a:ext uri="{9D8B030D-6E8A-4147-A177-3AD203B41FA5}">
                      <a16:colId xmlns:a16="http://schemas.microsoft.com/office/drawing/2014/main" val="1114096593"/>
                    </a:ext>
                  </a:extLst>
                </a:gridCol>
                <a:gridCol w="346524">
                  <a:extLst>
                    <a:ext uri="{9D8B030D-6E8A-4147-A177-3AD203B41FA5}">
                      <a16:colId xmlns:a16="http://schemas.microsoft.com/office/drawing/2014/main" val="405386089"/>
                    </a:ext>
                  </a:extLst>
                </a:gridCol>
                <a:gridCol w="346524">
                  <a:extLst>
                    <a:ext uri="{9D8B030D-6E8A-4147-A177-3AD203B41FA5}">
                      <a16:colId xmlns:a16="http://schemas.microsoft.com/office/drawing/2014/main" val="750817827"/>
                    </a:ext>
                  </a:extLst>
                </a:gridCol>
                <a:gridCol w="357582">
                  <a:extLst>
                    <a:ext uri="{9D8B030D-6E8A-4147-A177-3AD203B41FA5}">
                      <a16:colId xmlns:a16="http://schemas.microsoft.com/office/drawing/2014/main" val="2098666650"/>
                    </a:ext>
                  </a:extLst>
                </a:gridCol>
                <a:gridCol w="606047">
                  <a:extLst>
                    <a:ext uri="{9D8B030D-6E8A-4147-A177-3AD203B41FA5}">
                      <a16:colId xmlns:a16="http://schemas.microsoft.com/office/drawing/2014/main" val="3824437819"/>
                    </a:ext>
                  </a:extLst>
                </a:gridCol>
                <a:gridCol w="606047">
                  <a:extLst>
                    <a:ext uri="{9D8B030D-6E8A-4147-A177-3AD203B41FA5}">
                      <a16:colId xmlns:a16="http://schemas.microsoft.com/office/drawing/2014/main" val="2087500552"/>
                    </a:ext>
                  </a:extLst>
                </a:gridCol>
                <a:gridCol w="641436">
                  <a:extLst>
                    <a:ext uri="{9D8B030D-6E8A-4147-A177-3AD203B41FA5}">
                      <a16:colId xmlns:a16="http://schemas.microsoft.com/office/drawing/2014/main" val="1614596089"/>
                    </a:ext>
                  </a:extLst>
                </a:gridCol>
              </a:tblGrid>
              <a:tr h="2463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специальности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База </a:t>
                      </a: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подготов-ки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Курсы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552606"/>
                  </a:ext>
                </a:extLst>
              </a:tr>
              <a:tr h="492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076276"/>
                  </a:ext>
                </a:extLst>
              </a:tr>
              <a:tr h="49268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070102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Инструментальное исполнительство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очная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кл.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25639"/>
                  </a:ext>
                </a:extLst>
              </a:tr>
              <a:tr h="492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кл.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973384"/>
                  </a:ext>
                </a:extLst>
              </a:tr>
              <a:tr h="49268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070104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Вокальное искусство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кл.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340636"/>
                  </a:ext>
                </a:extLst>
              </a:tr>
              <a:tr h="246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кл.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678301"/>
                  </a:ext>
                </a:extLst>
              </a:tr>
              <a:tr h="2463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070106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Хоровое дирижирование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644088"/>
                  </a:ext>
                </a:extLst>
              </a:tr>
              <a:tr h="246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29724"/>
                  </a:ext>
                </a:extLst>
              </a:tr>
              <a:tr h="49268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070109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Музыкальное искусство эстрады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кл.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249495"/>
                  </a:ext>
                </a:extLst>
              </a:tr>
              <a:tr h="246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кл.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701903"/>
                  </a:ext>
                </a:extLst>
              </a:tr>
              <a:tr h="2463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070113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Теория музыки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кл.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334051"/>
                  </a:ext>
                </a:extLst>
              </a:tr>
              <a:tr h="492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кл.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164896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y-KG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008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70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кгму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ИМ.М.куренкеева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01392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 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очная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 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года 10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перерегистрации серия:</a:t>
            </a:r>
          </a:p>
          <a:p>
            <a:pPr marL="0" indent="0">
              <a:buNone/>
            </a:pP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Рег.номер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50270-3301-У-е</a:t>
            </a:r>
          </a:p>
          <a:p>
            <a:pPr marL="0" indent="0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ОКПО 02246828</a:t>
            </a: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ГПЮ №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0048980 от 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августа 2021 года</a:t>
            </a:r>
          </a:p>
          <a:p>
            <a:pPr marL="0" indent="0"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№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</a:t>
            </a:r>
          </a:p>
          <a:p>
            <a:pPr marL="0" indent="0">
              <a:buNone/>
            </a:pP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Рег.номер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 С2020-0010 от 28 сентября 2020года.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Серийный номер лицензии : LS200002394</a:t>
            </a:r>
          </a:p>
          <a:p>
            <a:pPr marL="0" indent="0"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VK190000844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 Независимое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аккредитационное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агентсво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Билим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-Стандарт» от 27.06.2019 г.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адрес: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Кыргызская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Республика,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г.Бишкек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ул.Панфилова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162 </a:t>
            </a:r>
          </a:p>
          <a:p>
            <a:pPr marL="0" indent="0"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Идентификационный налоговый номер: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00205199610163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тел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+996 (312) 62 17 57</a:t>
            </a:r>
          </a:p>
          <a:p>
            <a:pPr marL="0" indent="0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Fax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+996(312)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621257</a:t>
            </a:r>
          </a:p>
          <a:p>
            <a:pPr marL="0" indent="0">
              <a:buNone/>
            </a:pP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: 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kurenkeev.kg</a:t>
            </a: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kurenkeeva39@mail.ru</a:t>
            </a:r>
            <a:endPara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kgmu.official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Мураталы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Куренкеев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атындагы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КММОЖ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04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7655" y="1554162"/>
            <a:ext cx="86868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4860032" y="1554162"/>
            <a:ext cx="1944216" cy="28755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716288" y="1340768"/>
            <a:ext cx="5275312" cy="48535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52153"/>
            <a:ext cx="8388424" cy="974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89348" y="1226577"/>
            <a:ext cx="7344816" cy="360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051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проведения институциональной и программной аккредитации в </a:t>
            </a:r>
            <a:r>
              <a:rPr lang="ky-KG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Кыргызском государственном музыкальном училище им. М.Куренкеева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следующим специальностям среднего профессионального образования</a:t>
            </a: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070102 Инструментальное исполнительство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070104 Вокальное искусство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070106 Хоровое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дирижирование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070109 Музыкальное искусство эстрады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070113 Теория музыки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июнь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2024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год. </a:t>
            </a:r>
            <a:endParaRPr lang="en-US" sz="24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367332"/>
              </p:ext>
            </p:extLst>
          </p:nvPr>
        </p:nvGraphicFramePr>
        <p:xfrm>
          <a:off x="1083804" y="1556792"/>
          <a:ext cx="7128792" cy="466191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26383">
                  <a:extLst>
                    <a:ext uri="{9D8B030D-6E8A-4147-A177-3AD203B41FA5}">
                      <a16:colId xmlns:a16="http://schemas.microsoft.com/office/drawing/2014/main" val="3647649419"/>
                    </a:ext>
                  </a:extLst>
                </a:gridCol>
                <a:gridCol w="2508348">
                  <a:extLst>
                    <a:ext uri="{9D8B030D-6E8A-4147-A177-3AD203B41FA5}">
                      <a16:colId xmlns:a16="http://schemas.microsoft.com/office/drawing/2014/main" val="2106278303"/>
                    </a:ext>
                  </a:extLst>
                </a:gridCol>
                <a:gridCol w="2771894">
                  <a:extLst>
                    <a:ext uri="{9D8B030D-6E8A-4147-A177-3AD203B41FA5}">
                      <a16:colId xmlns:a16="http://schemas.microsoft.com/office/drawing/2014/main" val="678625659"/>
                    </a:ext>
                  </a:extLst>
                </a:gridCol>
                <a:gridCol w="1122167">
                  <a:extLst>
                    <a:ext uri="{9D8B030D-6E8A-4147-A177-3AD203B41FA5}">
                      <a16:colId xmlns:a16="http://schemas.microsoft.com/office/drawing/2014/main" val="2219719240"/>
                    </a:ext>
                  </a:extLst>
                </a:gridCol>
              </a:tblGrid>
              <a:tr h="447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проведение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214062"/>
                  </a:ext>
                </a:extLst>
              </a:tr>
              <a:tr h="24356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июня 2024 года, четверг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105675"/>
                  </a:ext>
                </a:extLst>
              </a:tr>
              <a:tr h="13424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 – 10:00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Встреча ВЭК с лицами, ответственными за проведение аккредитации в КГМУ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им.М.Куренкеева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(приветствие и представление членов внешней экспертной комиссии)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 ВЭК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 зал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956747"/>
                  </a:ext>
                </a:extLst>
              </a:tr>
              <a:tr h="1118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10:00-10:30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Обход учебного заведения (посещение учебных помещений, библиотеки, знакомство с материально-технической базой и др.)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 ВЭК,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здание КГМУ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383647"/>
                  </a:ext>
                </a:extLst>
              </a:tr>
              <a:tr h="447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10.30-17.00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экспертов по стандартам институциональной аккредитации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Шульгина Л.А.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</a:t>
                      </a:r>
                      <a:r>
                        <a:rPr lang="ky-KG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мировой музыки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866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712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4E3B3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 </a:t>
            </a:r>
            <a:r>
              <a:rPr lang="ru-RU" sz="2400" b="1" dirty="0" smtClean="0">
                <a:solidFill>
                  <a:srgbClr val="4E3B3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июня </a:t>
            </a:r>
            <a:r>
              <a:rPr lang="ru-RU" sz="2400" b="1" dirty="0">
                <a:solidFill>
                  <a:srgbClr val="4E3B3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2024 </a:t>
            </a:r>
            <a:r>
              <a:rPr lang="ru-RU" sz="2400" b="1" dirty="0" smtClean="0">
                <a:solidFill>
                  <a:srgbClr val="4E3B3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года. </a:t>
            </a:r>
            <a:endParaRPr lang="en-US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629200"/>
              </p:ext>
            </p:extLst>
          </p:nvPr>
        </p:nvGraphicFramePr>
        <p:xfrm>
          <a:off x="1119808" y="1484784"/>
          <a:ext cx="7056784" cy="458461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219944">
                  <a:extLst>
                    <a:ext uri="{9D8B030D-6E8A-4147-A177-3AD203B41FA5}">
                      <a16:colId xmlns:a16="http://schemas.microsoft.com/office/drawing/2014/main" val="2278868696"/>
                    </a:ext>
                  </a:extLst>
                </a:gridCol>
                <a:gridCol w="1982112">
                  <a:extLst>
                    <a:ext uri="{9D8B030D-6E8A-4147-A177-3AD203B41FA5}">
                      <a16:colId xmlns:a16="http://schemas.microsoft.com/office/drawing/2014/main" val="3099734501"/>
                    </a:ext>
                  </a:extLst>
                </a:gridCol>
                <a:gridCol w="2743895">
                  <a:extLst>
                    <a:ext uri="{9D8B030D-6E8A-4147-A177-3AD203B41FA5}">
                      <a16:colId xmlns:a16="http://schemas.microsoft.com/office/drawing/2014/main" val="2406540436"/>
                    </a:ext>
                  </a:extLst>
                </a:gridCol>
                <a:gridCol w="1110833">
                  <a:extLst>
                    <a:ext uri="{9D8B030D-6E8A-4147-A177-3AD203B41FA5}">
                      <a16:colId xmlns:a16="http://schemas.microsoft.com/office/drawing/2014/main" val="1023311856"/>
                    </a:ext>
                  </a:extLst>
                </a:gridCol>
              </a:tblGrid>
              <a:tr h="301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10:30 - 11:00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Интервью с обучающимися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Обучающиеся, ВЭК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983020"/>
                  </a:ext>
                </a:extLst>
              </a:tr>
              <a:tr h="903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11:00-11:</a:t>
                      </a:r>
                      <a:r>
                        <a:rPr lang="ky-KG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занятий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дисциплина по общегуманитарному / математическому и естественнонаучному циклу, 1 дисциплина по профессиональному циклу)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Обучающиеся, ВЭК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аудитории КГМУ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18532"/>
                  </a:ext>
                </a:extLst>
              </a:tr>
              <a:tr h="301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11:30 - 12:30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Интервью с родителями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Родители, ВЭК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Малый зал</a:t>
                      </a:r>
                      <a:r>
                        <a:rPr lang="ky-KG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7661"/>
                  </a:ext>
                </a:extLst>
              </a:tr>
              <a:tr h="301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12:30 - 13:30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7315" algn="r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Обед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072797"/>
                  </a:ext>
                </a:extLst>
              </a:tr>
              <a:tr h="374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7315" algn="r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13:30-14:00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Совещание экспертов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ВЭК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ЦММ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43328"/>
                  </a:ext>
                </a:extLst>
              </a:tr>
              <a:tr h="301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14:00- 15.00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Интервью с преподавателями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Преподаватели, ВЭК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малый зал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286708"/>
                  </a:ext>
                </a:extLst>
              </a:tr>
              <a:tr h="481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15:00-16:00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Интервью с выпускниками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Выпускники, ВЭК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малый зал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671244"/>
                  </a:ext>
                </a:extLst>
              </a:tr>
              <a:tr h="617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16:00 - 17.00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Интервью с социальными партнерами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партнеры (работодатели, академическое сообщество г. Каракол и др.), ВЭК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малый зал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55129"/>
                  </a:ext>
                </a:extLst>
              </a:tr>
              <a:tr h="301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17:00 – 17:30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Совещание экспертов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ВЭК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ЦММ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958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59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132" y="260648"/>
            <a:ext cx="8686800" cy="83820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Встреча </a:t>
            </a:r>
            <a:r>
              <a:rPr lang="ru-RU" sz="2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ВЭК с лицами, ответственными за проведение </a:t>
            </a:r>
            <a: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аккредитации                                  </a:t>
            </a:r>
            <a:r>
              <a:rPr lang="ru-RU" sz="2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 КГМУ </a:t>
            </a:r>
            <a:r>
              <a:rPr lang="ru-RU" sz="2000" b="1" cap="none" dirty="0" err="1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им.М.Куренкеева</a:t>
            </a:r>
            <a:r>
              <a:rPr lang="ru-RU" sz="2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(приветствие и представление членов </a:t>
            </a:r>
            <a: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внешней </a:t>
            </a:r>
            <a:r>
              <a:rPr lang="ru-RU" sz="2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экспертной комиссии)</a:t>
            </a:r>
            <a:r>
              <a:rPr lang="en-US" sz="14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9.00 –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10:00 ч.</a:t>
            </a: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endParaRPr lang="en-US" sz="1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34250" r="17800" b="33200"/>
          <a:stretch/>
        </p:blipFill>
        <p:spPr>
          <a:xfrm>
            <a:off x="1835696" y="2060848"/>
            <a:ext cx="543544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23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18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Обход учебного заведения (посещение учебных помещений, библиотеки, знакомство с материально-технической базой и др.)</a:t>
            </a:r>
            <a:r>
              <a:rPr lang="en-US" sz="1800" b="1" cap="none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b="1" cap="none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166" y="1052736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10:00-10:30</a:t>
            </a:r>
            <a:r>
              <a:rPr lang="ky-KG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ч.</a:t>
            </a:r>
          </a:p>
          <a:p>
            <a:pPr marL="0" indent="0" algn="ctr">
              <a:buNone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1254"/>
            <a:ext cx="3821519" cy="2547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2" y="3923631"/>
            <a:ext cx="3719858" cy="26011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3"/>
          <a:stretch/>
        </p:blipFill>
        <p:spPr>
          <a:xfrm flipH="1">
            <a:off x="4788024" y="1324231"/>
            <a:ext cx="3821519" cy="25817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946638"/>
            <a:ext cx="3821519" cy="254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94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Интервью с обучающимися</a:t>
            </a:r>
            <a:br>
              <a:rPr lang="ru-RU" sz="18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10:30 - </a:t>
            </a:r>
            <a:r>
              <a:rPr lang="ru-RU" sz="18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11:00ч</a:t>
            </a:r>
            <a:endParaRPr lang="en-US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4" y="3789040"/>
            <a:ext cx="3974727" cy="26498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81" y="3789040"/>
            <a:ext cx="3974728" cy="2649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58" y="1115120"/>
            <a:ext cx="3972284" cy="264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26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2000" b="1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Посещение занятий </a:t>
            </a:r>
            <a:r>
              <a:rPr lang="en-US" sz="2000" b="1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b="1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 дисциплина по общегуманитарному / математическому и естественнонаучному циклу, 1 дисциплина по профессиональному циклу)</a:t>
            </a:r>
            <a: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1947919"/>
            <a:ext cx="5305467" cy="3539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396858"/>
            <a:ext cx="1518018" cy="55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08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/>
              <a:t>Интервью с родителями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6" y="1800694"/>
            <a:ext cx="4261491" cy="28409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843" y="959506"/>
            <a:ext cx="2040714" cy="6717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32" y="1767736"/>
            <a:ext cx="4283968" cy="28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25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18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62199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экспертов по стандартам институциональной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                 и совещание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экспертов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87" y="1435383"/>
            <a:ext cx="6588224" cy="43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52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2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Интервью с </a:t>
            </a:r>
            <a:r>
              <a:rPr lang="ru-RU" sz="2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преподавателями</a:t>
            </a:r>
            <a:br>
              <a:rPr lang="ru-RU" sz="2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14:00- 15.00</a:t>
            </a:r>
            <a: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b="1" cap="none" dirty="0">
              <a:solidFill>
                <a:prstClr val="black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38" y="1242864"/>
            <a:ext cx="3525556" cy="264416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52" y="1242864"/>
            <a:ext cx="3525556" cy="2644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55" y="3887031"/>
            <a:ext cx="3515353" cy="2636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38" y="3922137"/>
            <a:ext cx="3525556" cy="26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2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/>
              <a:t>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Учредители: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Уставом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государственного музыкального училища имени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М.Куренкеева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учредителем является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культуры, информации и туризма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Организационно-правовая форма: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Устав перерегистрирован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Чуй-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Бишкекском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Управлении Юстиции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5 августа 2021-года, Приказ № 5759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КГМУ им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М.Куренкеева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Народный артист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Советжан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Асанкадыр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47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выпускниками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15:00-16:00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59" y="1182936"/>
            <a:ext cx="3801144" cy="25340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1170856"/>
            <a:ext cx="3769490" cy="2535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50" y="3757204"/>
            <a:ext cx="4044198" cy="26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11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социальными партнерами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17:00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43" y="1294037"/>
            <a:ext cx="3837443" cy="2558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473" y="1293511"/>
            <a:ext cx="3960439" cy="2560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33056"/>
            <a:ext cx="3895080" cy="25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83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27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Совещание экспертов</a:t>
            </a:r>
            <a:br>
              <a:rPr lang="ru-RU" sz="27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17:00 </a:t>
            </a:r>
            <a:r>
              <a:rPr lang="ru-RU" sz="27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17:30</a:t>
            </a:r>
            <a:r>
              <a:rPr lang="ru-RU" sz="31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52" y="1484784"/>
            <a:ext cx="5486895" cy="3657930"/>
          </a:xfrm>
        </p:spPr>
      </p:pic>
    </p:spTree>
    <p:extLst>
      <p:ext uri="{BB962C8B-B14F-4D97-AF65-F5344CB8AC3E}">
        <p14:creationId xmlns:p14="http://schemas.microsoft.com/office/powerpoint/2010/main" val="1801543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экспертов по стандартам институциональной аккредитации</a:t>
            </a:r>
            <a:r>
              <a:rPr lang="en-US" sz="14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10.30-17.00 ч</a:t>
            </a:r>
            <a:r>
              <a:rPr lang="en-US" sz="14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89508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val="2774281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828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июня 2024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27091"/>
              </p:ext>
            </p:extLst>
          </p:nvPr>
        </p:nvGraphicFramePr>
        <p:xfrm>
          <a:off x="1331640" y="1268760"/>
          <a:ext cx="6946353" cy="45259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096034">
                  <a:extLst>
                    <a:ext uri="{9D8B030D-6E8A-4147-A177-3AD203B41FA5}">
                      <a16:colId xmlns:a16="http://schemas.microsoft.com/office/drawing/2014/main" val="2787113776"/>
                    </a:ext>
                  </a:extLst>
                </a:gridCol>
                <a:gridCol w="3784945">
                  <a:extLst>
                    <a:ext uri="{9D8B030D-6E8A-4147-A177-3AD203B41FA5}">
                      <a16:colId xmlns:a16="http://schemas.microsoft.com/office/drawing/2014/main" val="4168882519"/>
                    </a:ext>
                  </a:extLst>
                </a:gridCol>
                <a:gridCol w="2065374">
                  <a:extLst>
                    <a:ext uri="{9D8B030D-6E8A-4147-A177-3AD203B41FA5}">
                      <a16:colId xmlns:a16="http://schemas.microsoft.com/office/drawing/2014/main" val="1362323585"/>
                    </a:ext>
                  </a:extLst>
                </a:gridCol>
              </a:tblGrid>
              <a:tr h="311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9.00-10:00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документацией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ВЭК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191633"/>
                  </a:ext>
                </a:extLst>
              </a:tr>
              <a:tr h="493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9.00-15.00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экспертов по стандартам институциональной аккредитации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Шульгина Л.А.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312283"/>
                  </a:ext>
                </a:extLst>
              </a:tr>
              <a:tr h="493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10:00-10:30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Дополнительный обход при необходимости и работа с документацией 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 ВЭК,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644240"/>
                  </a:ext>
                </a:extLst>
              </a:tr>
              <a:tr h="311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10:30-11:40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документацией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ВЭК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605359"/>
                  </a:ext>
                </a:extLst>
              </a:tr>
              <a:tr h="493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11:40-12:00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над предварительными итогами внешней оценки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ВЭК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742864"/>
                  </a:ext>
                </a:extLst>
              </a:tr>
              <a:tr h="2529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12:00-13:00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Обед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687941"/>
                  </a:ext>
                </a:extLst>
              </a:tr>
              <a:tr h="740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13:00-14:00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14:00-15:00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документацией.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над предварительными итогами внешней оценки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ВЭК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243265"/>
                  </a:ext>
                </a:extLst>
              </a:tr>
              <a:tr h="311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15:00-16:00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Интервью с администрацией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112756"/>
                  </a:ext>
                </a:extLst>
              </a:tr>
              <a:tr h="311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16:00-17:00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над заключительным отчетом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ВЭК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966748"/>
                  </a:ext>
                </a:extLst>
              </a:tr>
              <a:tr h="493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17:00-17:30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предварительных итогов внешней оценки администрации УЗ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малый зал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095578"/>
                  </a:ext>
                </a:extLst>
              </a:tr>
              <a:tr h="311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17:30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Завершение посещения 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3" marR="53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805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178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документацией.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экспертов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стандартам институциональной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аккредитации.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9.00-15:00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83" y="1772816"/>
            <a:ext cx="572463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82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Дополнительный обход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и работа с документацией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10:00-10:30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47912"/>
            <a:ext cx="6156176" cy="41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95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80359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документацией.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предварительными итогами внешней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10:30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-12:00</a:t>
            </a: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1019" r="15350" b="45275"/>
          <a:stretch/>
        </p:blipFill>
        <p:spPr>
          <a:xfrm>
            <a:off x="1619672" y="1335969"/>
            <a:ext cx="6412904" cy="2471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-943" t="50943" r="943" b="-943"/>
          <a:stretch/>
        </p:blipFill>
        <p:spPr>
          <a:xfrm>
            <a:off x="1547664" y="3808389"/>
            <a:ext cx="6484912" cy="216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3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/>
              <a:t>Работа с документацией.</a:t>
            </a:r>
            <a:br>
              <a:rPr lang="ru-RU" sz="2200" b="1" dirty="0"/>
            </a:br>
            <a:r>
              <a:rPr lang="ru-RU" sz="2200" b="1" dirty="0"/>
              <a:t>Работа над предварительными итогами внешней оценки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6939" y="1052736"/>
            <a:ext cx="1542521" cy="909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8743" r="-314" b="19811"/>
          <a:stretch/>
        </p:blipFill>
        <p:spPr>
          <a:xfrm>
            <a:off x="2987824" y="1968258"/>
            <a:ext cx="3416189" cy="35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19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Интервью с администрацией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452" y="1988840"/>
            <a:ext cx="6157496" cy="36724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40314" y="1457454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15:00-16:00</a:t>
            </a:r>
          </a:p>
        </p:txBody>
      </p:sp>
    </p:spTree>
    <p:extLst>
      <p:ext uri="{BB962C8B-B14F-4D97-AF65-F5344CB8AC3E}">
        <p14:creationId xmlns:p14="http://schemas.microsoft.com/office/powerpoint/2010/main" val="302542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история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кыргызского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музыкального училища имени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Мураталы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Куренкеева</a:t>
            </a:r>
            <a:r>
              <a:rPr lang="ru-RU" sz="27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    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музыкальное училище имени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Мураталы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Куренкеева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как государственное учебное заведение было образовано 23 октября  1939 года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г.Фрунзе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Постановлением Совнаркома Киргизской ССР.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1981 года училище совмещало музыкальные и хореографические специальности.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1945 года Указом Президиума Верховного Совета Киргизской ССР Киргизскому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Государственному музыкальному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училищу присвоено имя народного  артиста  Киргизской ССР,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кыякчы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комузчу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Мураталы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Куренкеева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утверждена стипендия его имени. Первыми стипендиатами стали известные композиторы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Давлесов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Сейдалы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Медетов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с отличием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Т.Е.Виленчик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1961 году в КГМУ им.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М.Куренкеева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был установлен памятник, а в 1990 году в здании КГМУ им. М.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Куренкеева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был открыт музей в честь Народного артиста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Киргизской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ССР,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кыякчы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комузчу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Мураталы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Куренкеева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760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заключительным отчетом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7473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16:00-17:00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3933" b="26377"/>
          <a:stretch/>
        </p:blipFill>
        <p:spPr>
          <a:xfrm>
            <a:off x="2915816" y="1700808"/>
            <a:ext cx="358600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11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предварительных итогов внешней оценки администрации УЗ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83036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/>
              <a:t> </a:t>
            </a:r>
            <a:r>
              <a:rPr lang="en-US" sz="2400" b="1" dirty="0" smtClean="0"/>
              <a:t>17:00-17:30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134" r="52559"/>
          <a:stretch/>
        </p:blipFill>
        <p:spPr>
          <a:xfrm flipH="1">
            <a:off x="2843808" y="1844824"/>
            <a:ext cx="3758965" cy="32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15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посещения 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17:30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23728" y="1700808"/>
            <a:ext cx="5251535" cy="39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67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386" y="1772816"/>
            <a:ext cx="337562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3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>
            <a:normAutofit/>
          </a:bodyPr>
          <a:lstStyle/>
          <a:p>
            <a:r>
              <a:rPr lang="ky-KG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 </a:t>
            </a:r>
            <a:r>
              <a:rPr lang="ky-KG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лет училище выпустило </a:t>
            </a:r>
            <a:r>
              <a:rPr lang="ky-KG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ky-KG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в разных областях музыкального искусства. Среди них видные деятели культуры Кыргызстана, композиторы, дирижеры, исполнители, руководители культурной сферы. Это народные артисты СССР А.Джумахматов, К.Молдобасанов, А.Мырзабаев, С.Токтахунова; народные артисты КР С.Бекмуратова, Н.Давлесов, Н.Акрамова, З.Мамбеталиев, К.Айтыгулов, Д.Жалгасынова, А.Ибраев, Э.Жумабаев, С.Жумалиев, Т.Мураталиев, М.Атагельдиев, Б.Тилегенов, Р.Аманова , С.Осмонов, Э.Шаршембаев, Р.Жумакунов,; заслуженные артисты КР Л.Ярош, О.Мартиросова, З.А.Курманалиев, О.Евтехов, А.Головин, Ш.Токтоналиев; заслуженные деятели искусств и культуры КР  Ж.Малдыбаева, М.Бурштин, Ю.Кузнецов, А.Кузнецов, Е.Лузанова  (кандидат искусствоведения), Орунтаев Т.С., А.Белеков, Ч.Турумбаева (Кандидат искусствоведения),  З.Мейзер и мн.др.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08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>
            <a:normAutofit lnSpcReduction="10000"/>
          </a:bodyPr>
          <a:lstStyle/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Об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подготовки нынешних выпускников училище свидетельствует тот факт, что они успешно поступают не только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Кыргызскую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Национальную консерваторию, но и в ведущие музыкальные ВУЗы других государств. 85% из выпускников училища работают во всех учреждениях культуры республики и в других странах.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Сегодня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 - это большой и сложный организм, насчитывающий более 95 штатных преподавателей и 273 студента. Ежегодно диплом специалиста о среднем специальном образовании получают около 60 выпускников по 9 специальностям: фортепиано, струнные, духовые и ударные инструменты,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народные инструменты, русские народные инструменты, вокальное искусство, хоровое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дирижирование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теория музыки и музыкальное искусство эстрады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 действует несколько исполнительских коллективов: оркестры духовых, народных инструментов,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эстрадно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-джазовый оркестр, камерный оркестр, ансамбли скрипачей, гитаристов,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комузистов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вокальные ансамбли, хоровые коллективы, которые показывают высокий профессионализм и качество образования нашего КГМУ на Республиканских конкурсах нашей страны.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6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54162"/>
            <a:ext cx="8777318" cy="4525963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	</a:t>
            </a:r>
          </a:p>
          <a:p>
            <a:pPr algn="ctr">
              <a:buNone/>
            </a:pPr>
            <a:r>
              <a:rPr lang="ru-RU" sz="7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М.Куренкеев</a:t>
            </a:r>
            <a:r>
              <a:rPr lang="ru-RU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атындагы</a:t>
            </a: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</a:t>
            </a: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мамлекеттик</a:t>
            </a:r>
            <a:endParaRPr lang="ru-RU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музыкалык</a:t>
            </a: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</a:t>
            </a: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жайынын</a:t>
            </a: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миссиясы</a:t>
            </a: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Маданий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салттарды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мындан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ары да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сактоо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келечек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муундарга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өткөрүп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берүү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Ата-Мекендик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музыкалык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аткаруучулук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искусствосунун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жетишкендиктерин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өркүндөтүү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үчүн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кесиптик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музыкалык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билим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берүү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тармагында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квалификациялуу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атаандаштыкка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жөндөмдүү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адистерди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даярдоо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системасынын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натыйжалуулугун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жогорулатуу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</a:t>
            </a:r>
            <a:r>
              <a:rPr lang="ru-RU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Кыргызского</a:t>
            </a: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государственного</a:t>
            </a:r>
          </a:p>
          <a:p>
            <a:pPr algn="ctr">
              <a:buNone/>
            </a:pP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училища им. </a:t>
            </a:r>
            <a:r>
              <a:rPr lang="ru-RU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М.Куренкеева</a:t>
            </a:r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системы подготовки квалифицированных, конкурентоспособных специалистов в области профессионального музыкального образования для возможности дальнейшего сохранения и передачи культурных традиций будущим поколениям, приумножения великих достижений отечественного музыкально-исполнительского искусства.</a:t>
            </a:r>
          </a:p>
          <a:p>
            <a:pPr>
              <a:buNone/>
            </a:pP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907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Создание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преференции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кадров в направлении духовно-ценностных запросов личности и общества, реализации инициатив, реальных потребностей рынка труда и перспектив развития культуры и искусства.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0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цели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приоритетом деятельности КГМУ им.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М.Куренкеева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постоянный рост качества предоставляемых образовательных услуг, сохранение доминирующих позиций на рынке труда, создание полноценных условий, позволяющих КГМУ им.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М.Куренкеева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позиционировать себя как современный центр музыкального образования и просветительства, выполняющий функции ключевого партнера учреждений культуры и образовательных учреждений отрасли культуры в подготовке кадров для всех регионов страны и зарубежных стран.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ставит КГМУ им.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М.Куренкеева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направлены на выполнение миссии и достижению стратегической цели, и решаются на основе традиций, сложившихся за 85 лет со дня его основания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Совершенствование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процесса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этапе развития, улучшение условий труда и учебы, подготовка молодых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музыкантов.</a:t>
            </a:r>
          </a:p>
        </p:txBody>
      </p:sp>
    </p:spTree>
    <p:extLst>
      <p:ext uri="{BB962C8B-B14F-4D97-AF65-F5344CB8AC3E}">
        <p14:creationId xmlns:p14="http://schemas.microsoft.com/office/powerpoint/2010/main" val="35728663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2872</TotalTime>
  <Words>1879</Words>
  <Application>Microsoft Office PowerPoint</Application>
  <PresentationFormat>Экран (4:3)</PresentationFormat>
  <Paragraphs>453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Calibri</vt:lpstr>
      <vt:lpstr>Franklin Gothic Book</vt:lpstr>
      <vt:lpstr>Franklin Gothic Medium</vt:lpstr>
      <vt:lpstr>Times New Roman</vt:lpstr>
      <vt:lpstr>Verdana</vt:lpstr>
      <vt:lpstr>Wingdings</vt:lpstr>
      <vt:lpstr>Wingdings 2</vt:lpstr>
      <vt:lpstr>Трек</vt:lpstr>
      <vt:lpstr>Кыргызское государственное музыкальное  училище имени  Мураталы Куренкеева</vt:lpstr>
      <vt:lpstr>Сведения о кгму ИМ.М.куренкеева</vt:lpstr>
      <vt:lpstr>Презентация PowerPoint</vt:lpstr>
      <vt:lpstr> Краткая история кыргызского государственного музыкального училища имени Мураталы Куренкеева. </vt:lpstr>
      <vt:lpstr>Презентация PowerPoint</vt:lpstr>
      <vt:lpstr>Презентация PowerPoint</vt:lpstr>
      <vt:lpstr> миССИЯ: </vt:lpstr>
      <vt:lpstr>виДЕНИЕ:</vt:lpstr>
      <vt:lpstr>Стратегические цели  образовательной организации. </vt:lpstr>
      <vt:lpstr>Главные задачи кгму:</vt:lpstr>
      <vt:lpstr>     Основные направления </vt:lpstr>
      <vt:lpstr> Структурные подразделения КГМУ</vt:lpstr>
      <vt:lpstr>Схема внутреннего управления</vt:lpstr>
      <vt:lpstr>Кадровый состав КГМУ </vt:lpstr>
      <vt:lpstr>Возрастной ценз преподавателей: На 2023- 2024 учебный год.</vt:lpstr>
      <vt:lpstr>Цикловые комиссии</vt:lpstr>
      <vt:lpstr>Локальные нормативные документы,  разработанные в КГМУ, для эффективного  функционирования училища  и обеспечения гарантии качества образования</vt:lpstr>
      <vt:lpstr>Общественные структуры</vt:lpstr>
      <vt:lpstr>Анализ контингента обучающихся  2023-2024 учебный год</vt:lpstr>
      <vt:lpstr>Презентация PowerPoint</vt:lpstr>
      <vt:lpstr>13 июнь 2024 год. </vt:lpstr>
      <vt:lpstr>13 июня 2024 года. </vt:lpstr>
      <vt:lpstr> Встреча ВЭК с лицами, ответственными за проведение аккредитации                                  в КГМУ им.М.Куренкеева (приветствие и представление членов  внешней экспертной комиссии) </vt:lpstr>
      <vt:lpstr>Обход учебного заведения (посещение учебных помещений, библиотеки, знакомство с материально-технической базой и др.) </vt:lpstr>
      <vt:lpstr>Интервью с обучающимися 10:30 - 11:00ч</vt:lpstr>
      <vt:lpstr>Посещение занятий  (1 дисциплина по общегуманитарному / математическому и естественнонаучному циклу, 1 дисциплина по профессиональному циклу) </vt:lpstr>
      <vt:lpstr>Интервью с родителями </vt:lpstr>
      <vt:lpstr>    </vt:lpstr>
      <vt:lpstr>Интервью с преподавателями 14:00- 15.00 </vt:lpstr>
      <vt:lpstr>  Интервью с выпускниками 15:00-16:00  </vt:lpstr>
      <vt:lpstr>   Интервью с социальными партнерами 16:00 – 17:00   </vt:lpstr>
      <vt:lpstr> Совещание экспертов 17:00 – 17:30  </vt:lpstr>
      <vt:lpstr> Работа экспертов по стандартам институциональной аккредитации 10.30-17.00 ч </vt:lpstr>
      <vt:lpstr>14 июня 2024 года</vt:lpstr>
      <vt:lpstr>     Работа с документацией. Работа экспертов по стандартам институциональной аккредитации.  9.00-15:00   </vt:lpstr>
      <vt:lpstr>Дополнительный обход  при необходимости и работа с документацией  10:00-10:30 </vt:lpstr>
      <vt:lpstr>Работа с документацией. Работа над предварительными итогами внешней оценки.  </vt:lpstr>
      <vt:lpstr>Работа с документацией. Работа над предварительными итогами внешней оценки </vt:lpstr>
      <vt:lpstr>Интервью с администрацией </vt:lpstr>
      <vt:lpstr>Работа над заключительным отчетом </vt:lpstr>
      <vt:lpstr>Представление предварительных итогов внешней оценки администрации УЗ </vt:lpstr>
      <vt:lpstr>Завершение посещения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Кыргызское государственное музыкальное</dc:title>
  <dc:creator>User</dc:creator>
  <cp:lastModifiedBy>user</cp:lastModifiedBy>
  <cp:revision>330</cp:revision>
  <dcterms:created xsi:type="dcterms:W3CDTF">2017-11-23T05:43:30Z</dcterms:created>
  <dcterms:modified xsi:type="dcterms:W3CDTF">2024-12-07T12:23:17Z</dcterms:modified>
</cp:coreProperties>
</file>