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98" r:id="rId5"/>
    <p:sldId id="299" r:id="rId6"/>
    <p:sldId id="297" r:id="rId7"/>
    <p:sldId id="300" r:id="rId8"/>
    <p:sldId id="301" r:id="rId9"/>
    <p:sldId id="302" r:id="rId10"/>
    <p:sldId id="303" r:id="rId11"/>
    <p:sldId id="304" r:id="rId12"/>
    <p:sldId id="307" r:id="rId13"/>
    <p:sldId id="260" r:id="rId14"/>
    <p:sldId id="309" r:id="rId15"/>
    <p:sldId id="310" r:id="rId16"/>
    <p:sldId id="311" r:id="rId17"/>
    <p:sldId id="261" r:id="rId18"/>
    <p:sldId id="262" r:id="rId19"/>
    <p:sldId id="308" r:id="rId20"/>
    <p:sldId id="322" r:id="rId21"/>
    <p:sldId id="270" r:id="rId22"/>
    <p:sldId id="273" r:id="rId23"/>
    <p:sldId id="274" r:id="rId24"/>
    <p:sldId id="278" r:id="rId25"/>
    <p:sldId id="272" r:id="rId26"/>
    <p:sldId id="306" r:id="rId27"/>
    <p:sldId id="26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96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EAF44D2-973C-4B74-B05E-54BE83272E24}" type="slidenum">
              <a:rPr lang="en-US" smtClean="0"/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1336386-A179-4D27-B994-4522ED4D301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EAF44D2-973C-4B74-B05E-54BE83272E2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anose="020B0503020204020204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png"/><Relationship Id="rId8" Type="http://schemas.openxmlformats.org/officeDocument/2006/relationships/image" Target="../media/image76.png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83.jpeg"/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jpeg"/><Relationship Id="rId3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jpeg"/><Relationship Id="rId3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219" y="675705"/>
            <a:ext cx="11718388" cy="688386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Министерство культуры, информации, спорта и молодежной политики кыргызской республики</a:t>
            </a:r>
            <a:br>
              <a:rPr lang="ru-RU" sz="2000" dirty="0"/>
            </a:br>
            <a:br>
              <a:rPr lang="ru-RU" sz="2000" dirty="0"/>
            </a:br>
            <a:endParaRPr lang="en-US" sz="2000" dirty="0"/>
          </a:p>
        </p:txBody>
      </p:sp>
      <p:sp>
        <p:nvSpPr>
          <p:cNvPr id="4" name="Заголовок 1"/>
          <p:cNvSpPr txBox="1"/>
          <p:nvPr/>
        </p:nvSpPr>
        <p:spPr>
          <a:xfrm>
            <a:off x="4121150" y="1962150"/>
            <a:ext cx="7215505" cy="19177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/>
                <a:sym typeface="+mn-ea"/>
              </a:rPr>
              <a:t>Республиканский колледж культуры и искусства имени Насыра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 panose="020F0302020204030204"/>
                <a:sym typeface="+mn-ea"/>
              </a:rPr>
              <a:t>Давлесова</a:t>
            </a:r>
            <a:endParaRPr lang="en-US" dirty="0"/>
          </a:p>
        </p:txBody>
      </p:sp>
      <p:sp>
        <p:nvSpPr>
          <p:cNvPr id="5" name="Подзаголовок 2"/>
          <p:cNvSpPr txBox="1"/>
          <p:nvPr/>
        </p:nvSpPr>
        <p:spPr>
          <a:xfrm>
            <a:off x="3449713" y="5637439"/>
            <a:ext cx="7208455" cy="81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 </a:t>
            </a:r>
            <a:endParaRPr lang="ru-RU" dirty="0"/>
          </a:p>
          <a:p>
            <a:r>
              <a:rPr lang="en-US" altLang="ru-RU" dirty="0"/>
              <a:t>Токмок-2024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285" y="3879215"/>
            <a:ext cx="2482215" cy="2568575"/>
          </a:xfrm>
          <a:prstGeom prst="rect">
            <a:avLst/>
          </a:prstGeom>
        </p:spPr>
      </p:pic>
      <p:pic>
        <p:nvPicPr>
          <p:cNvPr id="8" name="Рисунок 3" descr="Изображение выглядит как на открытом воздухе, строительство, облако, неб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-16675" t="3556" r="16673" b="-2129"/>
          <a:stretch>
            <a:fillRect/>
          </a:stretch>
        </p:blipFill>
        <p:spPr>
          <a:xfrm>
            <a:off x="-280035" y="1184275"/>
            <a:ext cx="4490085" cy="2694305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растение, камень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36989" r="-1" b="11586"/>
          <a:stretch>
            <a:fillRect/>
          </a:stretch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1065" y="1315085"/>
            <a:ext cx="5970905" cy="3738880"/>
          </a:xfrm>
        </p:spPr>
        <p:txBody>
          <a:bodyPr anchor="b">
            <a:normAutofit/>
          </a:bodyPr>
          <a:lstStyle/>
          <a:p>
            <a:pPr algn="l"/>
            <a:b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Китепкана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таануу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Кесептик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ишмердүүлүктүн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багыты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китепканалар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мектепке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чейинки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балдар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мекемелерди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жалпы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билим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берүү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мектептер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ж.б</a:t>
            </a:r>
            <a: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ru-RU" sz="200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sz="222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ru-RU" sz="2220" b="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ru-RU" sz="2220" b="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82514" y="6455969"/>
            <a:ext cx="20390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.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3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9647" y="6405658"/>
            <a:ext cx="730250" cy="40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Объект 7" descr="Изображение выглядит как на открытом воздухе, строительство, небо, облако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2921" b="2515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770" y="3157220"/>
            <a:ext cx="6254115" cy="3210560"/>
          </a:xfrm>
        </p:spPr>
        <p:txBody>
          <a:bodyPr vert="horz" lIns="91440" tIns="45720" rIns="91440" bIns="45720" rtlCol="0" anchor="b">
            <a:noAutofit/>
          </a:bodyPr>
          <a:p>
            <a:pPr algn="l"/>
            <a:r>
              <a:rPr lang="ru-RU" sz="2200" u="sng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Все студенты колледжа пользуются следующим:</a:t>
            </a:r>
            <a:br>
              <a:rPr lang="ru-RU" sz="2200" u="sng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- Бесплатное обучение.</a:t>
            </a:r>
            <a:br>
              <a:rPr lang="ru-RU" sz="2200" u="sng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- Выплачивается стипендия в зависимости от успеваемости каждого студента.</a:t>
            </a:r>
            <a:b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- Пользуются льготами дети - сироты, дети из малообеспеченных семей.</a:t>
            </a:r>
            <a:b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- А также предоставляется общежитие со всеми условиями для иногородних студентов.</a:t>
            </a:r>
            <a:b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- После окончания колледжа, вы можете поступить сразу на 3 курс КГУКИ им. Б. - </a:t>
            </a:r>
            <a:r>
              <a:rPr lang="ru-RU" sz="2200" b="0" dirty="0" err="1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Бейшеналиева</a:t>
            </a: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, БГУ</a:t>
            </a:r>
            <a:r>
              <a:rPr lang="en-US" alt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 им.К Карасаева</a:t>
            </a: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, Академию туризма, К</a:t>
            </a:r>
            <a:r>
              <a:rPr lang="en-US" alt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НУ им. Ж.Баласагына</a:t>
            </a:r>
            <a:r>
              <a:rPr lang="ru-RU" sz="2200" b="0" dirty="0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, КГПУ им. А. </a:t>
            </a:r>
            <a:r>
              <a:rPr lang="ru-RU" sz="2200" b="0" dirty="0" err="1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Арабаева</a:t>
            </a:r>
            <a:r>
              <a:rPr lang="" altLang="ru-RU" sz="2200" b="0" dirty="0" err="1">
                <a:solidFill>
                  <a:schemeClr val="tx1"/>
                </a:solidFill>
                <a:highlight>
                  <a:srgbClr val="808000"/>
                </a:highlight>
                <a:latin typeface="Times New Roman" panose="02020603050405020304" charset="0"/>
                <a:cs typeface="Times New Roman" panose="02020603050405020304" charset="0"/>
              </a:rPr>
              <a:t> и др. учебные заведения.</a:t>
            </a:r>
            <a:br>
              <a:rPr lang="ru-RU" sz="2200" b="0" dirty="0"/>
            </a:br>
            <a:endParaRPr lang="ru-RU" sz="17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1"/>
          <a:srcRect l="1" t="39421" r="1052" b="13897"/>
          <a:stretch>
            <a:fillRect/>
          </a:stretch>
        </p:blipFill>
        <p:spPr>
          <a:xfrm>
            <a:off x="387350" y="432435"/>
            <a:ext cx="4945380" cy="3431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" t="11446" r="-240" b="17186"/>
          <a:stretch>
            <a:fillRect/>
          </a:stretch>
        </p:blipFill>
        <p:spPr>
          <a:xfrm>
            <a:off x="5432425" y="432435"/>
            <a:ext cx="6369050" cy="2995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50" y="3750945"/>
            <a:ext cx="4810125" cy="2661920"/>
          </a:xfrm>
          <a:prstGeom prst="rect">
            <a:avLst/>
          </a:prstGeom>
        </p:spPr>
      </p:pic>
      <p:pic>
        <p:nvPicPr>
          <p:cNvPr id="8" name="Рисунок 4"/>
          <p:cNvPicPr>
            <a:picLocks noChangeAspect="1"/>
          </p:cNvPicPr>
          <p:nvPr>
            <p:ph sz="half" idx="2"/>
          </p:nvPr>
        </p:nvPicPr>
        <p:blipFill rotWithShape="1">
          <a:blip r:embed="rId4"/>
          <a:srcRect l="3043" t="17595" r="8318" b="15876"/>
          <a:stretch>
            <a:fillRect/>
          </a:stretch>
        </p:blipFill>
        <p:spPr>
          <a:xfrm>
            <a:off x="1552575" y="3998595"/>
            <a:ext cx="4754880" cy="25076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Рисунок 14" descr="Изображение выглядит как на открытом воздухе, одежда, дерево,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l="-3312" t="11943" r="3313" b="40288"/>
          <a:stretch>
            <a:fillRect/>
          </a:stretch>
        </p:blipFill>
        <p:spPr>
          <a:xfrm>
            <a:off x="-217785" y="2"/>
            <a:ext cx="7534620" cy="419736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одежда, человек, Модный аксессуар, Человеческое лицо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1833" t="12810" r="-1835" b="14359"/>
          <a:stretch>
            <a:fillRect/>
          </a:stretch>
        </p:blipFill>
        <p:spPr>
          <a:xfrm>
            <a:off x="7477125" y="0"/>
            <a:ext cx="4714875" cy="387731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3" name="Рисунок 12" descr="Изображение выглядит как одежда, женщина, человек, Традиция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13226" r="-1" b="45807"/>
          <a:stretch>
            <a:fillRect/>
          </a:stretch>
        </p:blipFill>
        <p:spPr>
          <a:xfrm>
            <a:off x="1" y="4316255"/>
            <a:ext cx="6836850" cy="2541737"/>
          </a:xfrm>
          <a:prstGeom prst="round1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0230" y="4316095"/>
            <a:ext cx="5173980" cy="24561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НАШИ ПРЕПОДАВАТЕЛ</a:t>
            </a:r>
            <a:r>
              <a:rPr lang="" alt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и 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ПОДДЕРЖИВАЮТ И ПОМОГАЮТ СТУДЕНТАМ ВО ВСЕХ НАЧИНАНИЯХ.</a:t>
            </a:r>
            <a:b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Наши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талантливые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студенты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активно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принимают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участия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в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мероприятиях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и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подходят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к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каждому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делу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со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всей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ответственностью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.</a:t>
            </a:r>
            <a:b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 </a:t>
            </a:r>
            <a:b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СПАСИБО СОТРУДНИКАМ И </a:t>
            </a:r>
            <a:r>
              <a:rPr lang="en-US" sz="1800" dirty="0">
                <a:solidFill>
                  <a:schemeClr val="tx1"/>
                </a:solidFill>
                <a:highlight>
                  <a:srgbClr val="C0C0C0"/>
                </a:highlight>
              </a:rPr>
              <a:t>СТУДЕНТАМ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 ЗА ТО, ЧТО ОТСТАИВАЮТ ЧЕСТЬ </a:t>
            </a:r>
            <a:r>
              <a:rPr lang="" altLang="en-US" sz="1800" dirty="0">
                <a:solidFill>
                  <a:schemeClr val="tx1"/>
                </a:solidFill>
                <a:highlight>
                  <a:srgbClr val="C0C0C0"/>
                </a:highlight>
              </a:rPr>
              <a:t>КОЛЛЕДЖА</a:t>
            </a:r>
            <a:r>
              <a:rPr lang="" altLang="en-US" sz="1800" dirty="0">
                <a:solidFill>
                  <a:schemeClr val="tx1"/>
                </a:solidFill>
                <a:highlight>
                  <a:srgbClr val="C0C0C0"/>
                </a:highlight>
              </a:rPr>
              <a:t> </a:t>
            </a:r>
            <a:r>
              <a:rPr lang="en-US" sz="1800" dirty="0">
                <a:solidFill>
                  <a:schemeClr val="tx1"/>
                </a:solidFill>
                <a:highlight>
                  <a:srgbClr val="C0C0C0"/>
                </a:highlight>
              </a:rPr>
              <a:t> </a:t>
            </a:r>
            <a:r>
              <a:rPr lang="en-US" sz="18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НА МЕРОПРИЯТИЯХ </a:t>
            </a:r>
            <a:endParaRPr lang="en-US" sz="1800" kern="1200" dirty="0">
              <a:solidFill>
                <a:schemeClr val="tx1"/>
              </a:solidFill>
              <a:highlight>
                <a:srgbClr val="C0C0C0"/>
              </a:highligh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дежда, человек, в помещении, сте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38340" r="-1" b="12090"/>
          <a:stretch>
            <a:fillRect/>
          </a:stretch>
        </p:blipFill>
        <p:spPr>
          <a:xfrm>
            <a:off x="457202" y="765562"/>
            <a:ext cx="5426764" cy="2017515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зыкальный инструмент, строительство, одежда, гитар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6505" r="2" b="9220"/>
          <a:stretch>
            <a:fillRect/>
          </a:stretch>
        </p:blipFill>
        <p:spPr>
          <a:xfrm>
            <a:off x="692850" y="3631096"/>
            <a:ext cx="4955466" cy="2760560"/>
          </a:xfrm>
          <a:prstGeom prst="rect">
            <a:avLst/>
          </a:prstGeom>
        </p:spPr>
      </p:pic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Объект 8" descr="Изображение выглядит как человек, Человеческое лицо, Формальная одежда, одежда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43" b="34565"/>
          <a:stretch>
            <a:fillRect/>
          </a:stretch>
        </p:blipFill>
        <p:spPr>
          <a:xfrm>
            <a:off x="6308034" y="1038618"/>
            <a:ext cx="5426764" cy="46361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мебель, в помещении, одежда, окно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1847" r="-2" b="18035"/>
          <a:stretch>
            <a:fillRect/>
          </a:stretch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Рисунок 7" descr="Изображение выглядит как одежда, человек, Человеческое лицо, женщи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22516" r="-3" b="6313"/>
          <a:stretch>
            <a:fillRect/>
          </a:stretch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Объект 6" descr="Изображение выглядит как одежда, человек, в помещении, обувь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9561" r="-1" b="34010"/>
          <a:stretch>
            <a:fillRect/>
          </a:stretch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одежда, человек, стена, платье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t="19567" r="-2" b="29138"/>
          <a:stretch>
            <a:fillRect/>
          </a:stretch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1"/>
          <a:srcRect l="1480" t="22583" r="6708" b="25131"/>
          <a:stretch>
            <a:fillRect/>
          </a:stretch>
        </p:blipFill>
        <p:spPr>
          <a:xfrm>
            <a:off x="597535" y="3733800"/>
            <a:ext cx="3428365" cy="27000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593" t="21168" r="8702" b="41993"/>
          <a:stretch>
            <a:fillRect/>
          </a:stretch>
        </p:blipFill>
        <p:spPr>
          <a:xfrm>
            <a:off x="4152900" y="2524760"/>
            <a:ext cx="3328035" cy="2124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9"/>
          <a:stretch>
            <a:fillRect/>
          </a:stretch>
        </p:blipFill>
        <p:spPr>
          <a:xfrm>
            <a:off x="596630" y="354379"/>
            <a:ext cx="3428615" cy="321041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52900" y="708025"/>
            <a:ext cx="6816090" cy="1356360"/>
          </a:xfrm>
        </p:spPr>
        <p:txBody>
          <a:bodyPr>
            <a:normAutofit fontScale="90000"/>
          </a:bodyPr>
          <a:p>
            <a:r>
              <a:rPr lang="en-US" altLang="ru-RU" b="1" dirty="0">
                <a:solidFill>
                  <a:schemeClr val="tx1"/>
                </a:solidFill>
              </a:rPr>
              <a:t>Аккадемическая мобильность препод</a:t>
            </a:r>
            <a:r>
              <a:rPr lang="" altLang="en-US" b="1" dirty="0">
                <a:solidFill>
                  <a:schemeClr val="tx1"/>
                </a:solidFill>
              </a:rPr>
              <a:t>а</a:t>
            </a:r>
            <a:r>
              <a:rPr lang="en-US" altLang="ru-RU" b="1" dirty="0">
                <a:solidFill>
                  <a:schemeClr val="tx1"/>
                </a:solidFill>
              </a:rPr>
              <a:t>вателей и студентов колледжа</a:t>
            </a:r>
            <a:endParaRPr lang="en-US" altLang="ru-RU" b="1" dirty="0">
              <a:solidFill>
                <a:schemeClr val="tx1"/>
              </a:solidFill>
            </a:endParaRPr>
          </a:p>
        </p:txBody>
      </p:sp>
      <p:pic>
        <p:nvPicPr>
          <p:cNvPr id="6" name="Замещающее содержимое 5" descr="WhatsApp Image 2024-02-16 at 13.44.02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52900" y="4775835"/>
            <a:ext cx="3328670" cy="1748790"/>
          </a:xfrm>
          <a:prstGeom prst="rect">
            <a:avLst/>
          </a:prstGeom>
        </p:spPr>
      </p:pic>
      <p:pic>
        <p:nvPicPr>
          <p:cNvPr id="2" name="Изображение 1" descr="WhatsApp Image 2024-02-16 at 13.48.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570" y="2524760"/>
            <a:ext cx="4248785" cy="2124710"/>
          </a:xfrm>
          <a:prstGeom prst="rect">
            <a:avLst/>
          </a:prstGeom>
        </p:spPr>
      </p:pic>
      <p:pic>
        <p:nvPicPr>
          <p:cNvPr id="7" name="Замещающее содержимое 4" descr="WhatsApp Image 2024-02-16 at 13.45.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570" y="4775835"/>
            <a:ext cx="4254500" cy="17487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801684"/>
            <a:ext cx="5442744" cy="1251769"/>
          </a:xfrm>
        </p:spPr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chemeClr val="tx2">
                    <a:lumMod val="50000"/>
                  </a:schemeClr>
                </a:solidFill>
              </a:rPr>
              <a:t>Ежегодная церемония вручения стипендии им.Н.Давлесова</a:t>
            </a:r>
            <a:endParaRPr lang="en-US" alt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9"/>
          <a:stretch>
            <a:fillRect/>
          </a:stretch>
        </p:blipFill>
        <p:spPr>
          <a:xfrm>
            <a:off x="474482" y="407349"/>
            <a:ext cx="5442744" cy="27879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65" y="3428999"/>
            <a:ext cx="3843453" cy="28825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5011" r="15913"/>
          <a:stretch>
            <a:fillRect/>
          </a:stretch>
        </p:blipFill>
        <p:spPr>
          <a:xfrm>
            <a:off x="474482" y="3429000"/>
            <a:ext cx="2949344" cy="28825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218" y="3428999"/>
            <a:ext cx="3843454" cy="288259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141711"/>
            <a:ext cx="3727555" cy="34743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Гости РККИ</a:t>
            </a:r>
            <a:b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Каждый год нас посещают супруга Н. Давлесова Сабира Давлесова и сын Н.Давлесова. 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2" name="Straight Connector 3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одежда, человек, строительство, обувь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l="21153"/>
          <a:stretch>
            <a:fillRect/>
          </a:stretch>
        </p:blipFill>
        <p:spPr>
          <a:xfrm>
            <a:off x="5009426" y="10"/>
            <a:ext cx="3604846" cy="3428986"/>
          </a:xfrm>
          <a:prstGeom prst="rect">
            <a:avLst/>
          </a:prstGeom>
        </p:spPr>
      </p:pic>
      <p:pic>
        <p:nvPicPr>
          <p:cNvPr id="4" name="Объект 3" descr="Изображение выглядит как Человеческое лицо, портрет, человек, черно-белый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8503" r="-2" b="18001"/>
          <a:stretch>
            <a:fillRect/>
          </a:stretch>
        </p:blipFill>
        <p:spPr>
          <a:xfrm>
            <a:off x="8587155" y="1"/>
            <a:ext cx="3604846" cy="3428996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стена, в помещении,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l="7632" r="2481" b="-3"/>
          <a:stretch>
            <a:fillRect/>
          </a:stretch>
        </p:blipFill>
        <p:spPr>
          <a:xfrm>
            <a:off x="5009426" y="3428996"/>
            <a:ext cx="3604846" cy="3428996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человек, в помещении, сте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l="4094" r="17060"/>
          <a:stretch>
            <a:fillRect/>
          </a:stretch>
        </p:blipFill>
        <p:spPr>
          <a:xfrm>
            <a:off x="8587154" y="3428996"/>
            <a:ext cx="3604846" cy="34290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589145" cy="904875"/>
          </a:xfrm>
        </p:spPr>
        <p:txBody>
          <a:bodyPr/>
          <a:p>
            <a:r>
              <a:rPr lang="" altLang="ru-RU"/>
              <a:t>Наш спонсор </a:t>
            </a:r>
            <a:endParaRPr lang="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595745" y="1331595"/>
            <a:ext cx="5057775" cy="4764405"/>
          </a:xfrm>
        </p:spPr>
        <p:txBody>
          <a:bodyPr/>
          <a:p>
            <a:pPr algn="l"/>
            <a:r>
              <a:rPr lang="" altLang="ru-RU" sz="5400">
                <a:solidFill>
                  <a:schemeClr val="tx1"/>
                </a:solidFill>
              </a:rPr>
              <a:t>Руководитель частного предприятия «Аблабек»</a:t>
            </a:r>
            <a:endParaRPr lang="" altLang="ru-RU" sz="5400">
              <a:solidFill>
                <a:schemeClr val="tx1"/>
              </a:solidFill>
            </a:endParaRPr>
          </a:p>
        </p:txBody>
      </p:sp>
      <p:pic>
        <p:nvPicPr>
          <p:cNvPr id="7" name="Изображение 6" descr="WhatsApp Image 2024-02-16 at 13.43.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20" y="1514475"/>
            <a:ext cx="6021070" cy="5041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305" y="1175209"/>
            <a:ext cx="6550215" cy="521616"/>
          </a:xfrm>
        </p:spPr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chemeClr val="accent1">
                    <a:lumMod val="50000"/>
                  </a:schemeClr>
                </a:solidFill>
              </a:rPr>
              <a:t>Структура </a:t>
            </a:r>
            <a:r>
              <a:rPr lang="" altLang="en-US" dirty="0">
                <a:solidFill>
                  <a:schemeClr val="accent1">
                    <a:lumMod val="50000"/>
                  </a:schemeClr>
                </a:solidFill>
              </a:rPr>
              <a:t>колледжа</a:t>
            </a:r>
            <a:r>
              <a:rPr lang="en-US" altLang="ru-RU" dirty="0">
                <a:solidFill>
                  <a:schemeClr val="accent1">
                    <a:lumMod val="50000"/>
                  </a:schemeClr>
                </a:solidFill>
              </a:rPr>
              <a:t> и препод</a:t>
            </a:r>
            <a:r>
              <a:rPr lang="" altLang="en-US" dirty="0">
                <a:solidFill>
                  <a:schemeClr val="accent1">
                    <a:lumMod val="50000"/>
                  </a:schemeClr>
                </a:solidFill>
              </a:rPr>
              <a:t>а</a:t>
            </a:r>
            <a:r>
              <a:rPr lang="en-US" altLang="ru-RU" dirty="0">
                <a:solidFill>
                  <a:schemeClr val="accent1">
                    <a:lumMod val="50000"/>
                  </a:schemeClr>
                </a:solidFill>
              </a:rPr>
              <a:t>вательский состав 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56710" y="1870075"/>
            <a:ext cx="7492365" cy="437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6729" r="14147"/>
          <a:stretch>
            <a:fillRect/>
          </a:stretch>
        </p:blipFill>
        <p:spPr>
          <a:xfrm>
            <a:off x="334645" y="3773170"/>
            <a:ext cx="3639820" cy="2475230"/>
          </a:xfrm>
          <a:prstGeom prst="rect">
            <a:avLst/>
          </a:prstGeom>
        </p:spPr>
      </p:pic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715" b="11827"/>
          <a:stretch>
            <a:fillRect/>
          </a:stretch>
        </p:blipFill>
        <p:spPr>
          <a:xfrm>
            <a:off x="334645" y="1175385"/>
            <a:ext cx="3639820" cy="24434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4510" y="339725"/>
            <a:ext cx="6682190" cy="1356360"/>
          </a:xfrm>
        </p:spPr>
        <p:txBody>
          <a:bodyPr>
            <a:normAutofit/>
          </a:bodyPr>
          <a:lstStyle/>
          <a:p>
            <a:pPr algn="ctr"/>
            <a:r>
              <a:rPr lang="en-US" altLang="ru-RU" dirty="0">
                <a:solidFill>
                  <a:schemeClr val="tx2">
                    <a:lumMod val="50000"/>
                  </a:schemeClr>
                </a:solidFill>
              </a:rPr>
              <a:t>Учеба и досуг студентов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" y="1522095"/>
            <a:ext cx="5269865" cy="26587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085" y="2578735"/>
            <a:ext cx="5921375" cy="40551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5" y="4287520"/>
            <a:ext cx="2715895" cy="2346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8488" t="11406" b="6450"/>
          <a:stretch>
            <a:fillRect/>
          </a:stretch>
        </p:blipFill>
        <p:spPr>
          <a:xfrm>
            <a:off x="3460115" y="4287520"/>
            <a:ext cx="2489200" cy="23469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90653" y="3429000"/>
            <a:ext cx="3743093" cy="2807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3" y="468351"/>
            <a:ext cx="3743093" cy="2807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237" y="468351"/>
            <a:ext cx="3743093" cy="28073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8758" r="24731" b="3197"/>
          <a:stretch>
            <a:fillRect/>
          </a:stretch>
        </p:blipFill>
        <p:spPr>
          <a:xfrm>
            <a:off x="4545237" y="3416920"/>
            <a:ext cx="3743093" cy="28073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653" y="468351"/>
            <a:ext cx="2807320" cy="2807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9634" t="30727" r="28374" b="5365"/>
          <a:stretch>
            <a:fillRect/>
          </a:stretch>
        </p:blipFill>
        <p:spPr>
          <a:xfrm>
            <a:off x="8599821" y="3416920"/>
            <a:ext cx="2770152" cy="27607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 flipV="1">
            <a:off x="423088" y="346720"/>
            <a:ext cx="3218040" cy="241353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84" r="7536" b="28864"/>
          <a:stretch>
            <a:fillRect/>
          </a:stretch>
        </p:blipFill>
        <p:spPr>
          <a:xfrm rot="1395094">
            <a:off x="3566887" y="1022522"/>
            <a:ext cx="4764448" cy="2872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08" y="454842"/>
            <a:ext cx="3375103" cy="2531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7502" r="6853"/>
          <a:stretch>
            <a:fillRect/>
          </a:stretch>
        </p:blipFill>
        <p:spPr>
          <a:xfrm rot="2016989">
            <a:off x="8098483" y="3173267"/>
            <a:ext cx="3877613" cy="19512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7805" t="10638" r="17342" b="2764"/>
          <a:stretch>
            <a:fillRect/>
          </a:stretch>
        </p:blipFill>
        <p:spPr>
          <a:xfrm rot="20246063">
            <a:off x="382569" y="2671327"/>
            <a:ext cx="3612426" cy="31261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3482">
            <a:off x="7552157" y="425414"/>
            <a:ext cx="2415870" cy="32211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742">
            <a:off x="3210945" y="3175164"/>
            <a:ext cx="2690489" cy="19481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0810">
            <a:off x="7651622" y="3769497"/>
            <a:ext cx="2725848" cy="20039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3641" t="5055" r="2667" b="12004"/>
          <a:stretch>
            <a:fillRect/>
          </a:stretch>
        </p:blipFill>
        <p:spPr>
          <a:xfrm rot="21250758">
            <a:off x="4752795" y="3875010"/>
            <a:ext cx="3051155" cy="20257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-1504" t="28478" r="1399" b="9870"/>
          <a:stretch>
            <a:fillRect/>
          </a:stretch>
        </p:blipFill>
        <p:spPr>
          <a:xfrm>
            <a:off x="1988625" y="470195"/>
            <a:ext cx="8046720" cy="3249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37128" r="1955" b="19752"/>
          <a:stretch>
            <a:fillRect/>
          </a:stretch>
        </p:blipFill>
        <p:spPr>
          <a:xfrm>
            <a:off x="4013933" y="3893510"/>
            <a:ext cx="4164037" cy="244174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295" y="1731645"/>
            <a:ext cx="10478135" cy="3623945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	Каждое учебное заведение должно выполнять свою миссию – это подготовка конкурентноспособного специалиста, способного успешно вовлекать в культурное пространство широкие в демографическом смысле слои населения</a:t>
            </a:r>
            <a:r>
              <a:rPr lang="en-US" altLang="ru-RU" sz="3200" b="1" dirty="0">
                <a:solidFill>
                  <a:schemeClr val="tx2">
                    <a:lumMod val="50000"/>
                  </a:schemeClr>
                </a:solidFill>
              </a:rPr>
              <a:t>. Специалист в дальнейшем покажет свою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профессиональную позицию, и престиж профессии.</a:t>
            </a: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9" name="Rectangle 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6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1" name="Rectangle 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" name="Rectangle 7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4440602"/>
            <a:ext cx="3251695" cy="16459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НАШ АДРЕС:</a:t>
            </a:r>
            <a:endParaRPr lang="en-US" sz="3600" dirty="0"/>
          </a:p>
        </p:txBody>
      </p:sp>
      <p:pic>
        <p:nvPicPr>
          <p:cNvPr id="14" name="Рисунок 14"/>
          <p:cNvPicPr>
            <a:picLocks noChangeAspect="1"/>
          </p:cNvPicPr>
          <p:nvPr/>
        </p:nvPicPr>
        <p:blipFill rotWithShape="1">
          <a:blip r:embed="rId1"/>
          <a:srcRect l="18204" r="27001" b="-2"/>
          <a:stretch>
            <a:fillRect/>
          </a:stretch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9" name="Рисунок 10" descr="Изображение выглядит как текст, небо, внешний, сцена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20814" r="38146" b="1"/>
          <a:stretch>
            <a:fillRect/>
          </a:stretch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3" name="Рисунок 13" descr="Изображение выглядит как дорога, внешний, спорт, человек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l="23790" r="21243" b="-2"/>
          <a:stretch>
            <a:fillRect/>
          </a:stretch>
        </p:blipFill>
        <p:spPr>
          <a:xfrm>
            <a:off x="6174474" y="13"/>
            <a:ext cx="2935224" cy="4005071"/>
          </a:xfrm>
          <a:prstGeom prst="rect">
            <a:avLst/>
          </a:prstGeom>
        </p:spPr>
      </p:pic>
      <p:pic>
        <p:nvPicPr>
          <p:cNvPr id="11" name="Рисунок 12" descr="Изображение выглядит как текст, внутренний, человек, в позе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l="22274" r="22759" b="-2"/>
          <a:stretch>
            <a:fillRect/>
          </a:stretch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76" name="Rectangle 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403092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80230" y="4440555"/>
            <a:ext cx="7104380" cy="17640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724909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Кыргызская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республика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г.Токмок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ул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Дубовицкого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 153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 err="1">
                <a:latin typeface="Times New Roman" panose="02020603050405020304" charset="0"/>
                <a:cs typeface="Times New Roman" panose="02020603050405020304" charset="0"/>
              </a:rPr>
              <a:t>Тел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. 0(3138) 3-37-12; 3-37-10; 3-37-20.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0555 310 325; +996 553 942 454</a:t>
            </a:r>
            <a:r>
              <a:rPr lang="" altLang="en-US" sz="12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0700 033 969(WhatsApp)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rkkidavlesov@gmail.com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https://www.facebook.com/Ркки Им. Н. Давлесова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indent="-194310" algn="l" fontAlgn="auto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" sz="1200" b="1" dirty="0">
                <a:latin typeface="Times New Roman" panose="02020603050405020304" charset="0"/>
                <a:cs typeface="Times New Roman" panose="02020603050405020304" charset="0"/>
              </a:rPr>
              <a:t>Сайт: </a:t>
            </a:r>
            <a:r>
              <a:rPr lang="en-US" sz="1200" b="1" dirty="0">
                <a:latin typeface="Times New Roman" panose="02020603050405020304" charset="0"/>
                <a:cs typeface="Times New Roman" panose="02020603050405020304" charset="0"/>
              </a:rPr>
              <a:t>rkk.kg</a:t>
            </a:r>
            <a:endParaRPr lang="en-US" sz="12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4079" y="6396476"/>
            <a:ext cx="528275" cy="464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240" y="251381"/>
            <a:ext cx="9875520" cy="964677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Спасибо за внимание ! 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4969" y="1216058"/>
            <a:ext cx="11462062" cy="521302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Slide Background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4561426"/>
            <a:ext cx="8157613" cy="2296574"/>
          </a:xfrm>
          <a:prstGeom prst="rect">
            <a:avLst/>
          </a:prstGeom>
          <a:ln>
            <a:noFill/>
          </a:ln>
          <a:effectLst>
            <a:outerShdw blurRad="622300" dist="101600" sx="97000" sy="97000" algn="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4931411"/>
            <a:ext cx="6610370" cy="15566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Библиотека РККИ</a:t>
            </a: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Изображение выглядит как текст, мебель, в помещении, компьютерный монитор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372" r="3" b="15525"/>
          <a:stretch>
            <a:fillRect/>
          </a:stretch>
        </p:blipFill>
        <p:spPr>
          <a:xfrm>
            <a:off x="-2" y="10"/>
            <a:ext cx="4067572" cy="4561416"/>
          </a:xfrm>
          <a:prstGeom prst="rect">
            <a:avLst/>
          </a:prstGeom>
          <a:effectLst/>
        </p:spPr>
      </p:pic>
      <p:pic>
        <p:nvPicPr>
          <p:cNvPr id="6" name="Рисунок 5" descr="Изображение выглядит как текст, сцена, полка, книжный шкаф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6684" r="26137" b="2"/>
          <a:stretch>
            <a:fillRect/>
          </a:stretch>
        </p:blipFill>
        <p:spPr>
          <a:xfrm>
            <a:off x="4067570" y="10"/>
            <a:ext cx="4085829" cy="4561416"/>
          </a:xfrm>
          <a:prstGeom prst="rect">
            <a:avLst/>
          </a:prstGeom>
        </p:spPr>
      </p:pic>
      <p:pic>
        <p:nvPicPr>
          <p:cNvPr id="4" name="Объект 3" descr="Изображение выглядит как мебель, в помещении, полка, книжный шкаф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301" r="3297" b="2"/>
          <a:stretch>
            <a:fillRect/>
          </a:stretch>
        </p:blipFill>
        <p:spPr>
          <a:xfrm>
            <a:off x="8153399" y="10"/>
            <a:ext cx="4038600" cy="456141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195" y="637540"/>
            <a:ext cx="3795395" cy="30194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Музей</a:t>
            </a:r>
            <a:r>
              <a:rPr lang="en-US" sz="3300">
                <a:solidFill>
                  <a:srgbClr val="FFFFFF"/>
                </a:solidFill>
              </a:rPr>
              <a:t> посвященный Насыру Давлесову </a:t>
            </a:r>
            <a:endParaRPr lang="en-US" sz="3300" kern="1200">
              <a:solidFill>
                <a:srgbClr val="FFFFFF"/>
              </a:solidFill>
              <a:latin typeface="+mj-lt"/>
              <a:cs typeface="Calibri Light" panose="020F0302020204030204"/>
            </a:endParaRPr>
          </a:p>
        </p:txBody>
      </p:sp>
      <p:pic>
        <p:nvPicPr>
          <p:cNvPr id="7" name="Рисунок 6" descr="Изображение выглядит как в помещении, стена, пол, Напольное покрыт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3886" r="-1" b="19343"/>
          <a:stretch>
            <a:fillRect/>
          </a:stretch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ена, в помещении, Человеческое лицо, багет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15757" r="-6" b="-6"/>
          <a:stretch>
            <a:fillRect/>
          </a:stretch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 помещении, дизайн интерьера, мебель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10573" r="3" b="3"/>
          <a:stretch>
            <a:fillRect/>
          </a:stretch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дверь, стена, в помещении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t="8865" r="-1" b="24366"/>
          <a:stretch>
            <a:fillRect/>
          </a:stretch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4" name="Объект 3" descr="Изображение выглядит как стена, в помещении, мебель, дизайн интерьера&#10;&#10;Автоматически созданное описание"/>
          <p:cNvPicPr>
            <a:picLocks noChangeAspect="1"/>
          </p:cNvPicPr>
          <p:nvPr/>
        </p:nvPicPr>
        <p:blipFill rotWithShape="1">
          <a:blip r:embed="rId5"/>
          <a:srcRect t="10925" r="3" b="3"/>
          <a:stretch>
            <a:fillRect/>
          </a:stretch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ounded Rectangle 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в помещении, стена, дизайн интерьера, пол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t="14403" r="1" b="15006"/>
          <a:stretch>
            <a:fillRect/>
          </a:stretch>
        </p:blipFill>
        <p:spPr>
          <a:xfrm>
            <a:off x="1181100" y="2147888"/>
            <a:ext cx="3506788" cy="1825625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тена, в помещении, дверь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t="1011" r="1" b="28233"/>
          <a:stretch>
            <a:fillRect/>
          </a:stretch>
        </p:blipFill>
        <p:spPr>
          <a:xfrm>
            <a:off x="1181100" y="4040188"/>
            <a:ext cx="3506788" cy="18288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ена, в помещении, багет, Человеческое лицо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t="3013" r="1" b="26345"/>
          <a:stretch>
            <a:fillRect/>
          </a:stretch>
        </p:blipFill>
        <p:spPr>
          <a:xfrm>
            <a:off x="4756150" y="2147888"/>
            <a:ext cx="2806700" cy="1455738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плакат, стена, в помещении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r="1" b="18716"/>
          <a:stretch>
            <a:fillRect/>
          </a:stretch>
        </p:blipFill>
        <p:spPr>
          <a:xfrm>
            <a:off x="7631113" y="2147888"/>
            <a:ext cx="1339850" cy="145573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тена, Человеческое лицо, в помещении&#10;&#10;Автоматически созданное описание"/>
          <p:cNvPicPr>
            <a:picLocks noChangeAspect="1"/>
          </p:cNvPicPr>
          <p:nvPr/>
        </p:nvPicPr>
        <p:blipFill rotWithShape="1">
          <a:blip r:embed="rId5"/>
          <a:srcRect t="16341" b="13076"/>
          <a:stretch>
            <a:fillRect/>
          </a:stretch>
        </p:blipFill>
        <p:spPr>
          <a:xfrm>
            <a:off x="4756150" y="3670300"/>
            <a:ext cx="4213225" cy="219868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тена, в помещении, плакат, потолок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638" y="2147888"/>
            <a:ext cx="1970088" cy="2647950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ена, текст, в помещении, коллекция&#10;&#10;Автоматически созданное описание"/>
          <p:cNvPicPr>
            <a:picLocks noChangeAspect="1"/>
          </p:cNvPicPr>
          <p:nvPr/>
        </p:nvPicPr>
        <p:blipFill rotWithShape="1">
          <a:blip r:embed="rId7"/>
          <a:srcRect t="12435" b="17320"/>
          <a:stretch>
            <a:fillRect/>
          </a:stretch>
        </p:blipFill>
        <p:spPr>
          <a:xfrm>
            <a:off x="9037638" y="4862513"/>
            <a:ext cx="1970088" cy="1006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" alt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Наш колледж</a:t>
            </a:r>
            <a:endParaRPr lang="" alt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утренний, стена, потолок, стол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r="5200"/>
          <a:stretch>
            <a:fillRect/>
          </a:stretch>
        </p:blipFill>
        <p:spPr>
          <a:xfrm>
            <a:off x="4193681" y="9191"/>
            <a:ext cx="8668512" cy="6857990"/>
          </a:xfrm>
          <a:prstGeom prst="rect">
            <a:avLst/>
          </a:prstGeom>
        </p:spPr>
      </p:pic>
      <p:sp>
        <p:nvSpPr>
          <p:cNvPr id="63" name="Rectangle 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" y="-3429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7665" y="956945"/>
            <a:ext cx="5675630" cy="5448935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ru-RU" sz="1200"/>
          </a:p>
          <a:p>
            <a:pPr algn="just"/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Кто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хочет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жить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мире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прекрасного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динамично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двигаться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по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пути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культурного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прогресса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нести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народу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 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духовно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-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интеллектуальный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настрой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тот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выбирает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гуманитарное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образование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!</a:t>
            </a: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Республиканский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колледж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культуры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и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искусства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им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.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Н.Давлесова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готовит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специалистов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в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области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образования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и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культуры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Выпускники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получают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дипломы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о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среднем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специальном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образовании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государственного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образца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b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sz="2000" b="0" dirty="0" err="1">
                <a:latin typeface="Times New Roman" panose="02020603050405020304" charset="0"/>
                <a:cs typeface="Times New Roman" panose="02020603050405020304" charset="0"/>
              </a:rPr>
              <a:t>Лицензия</a:t>
            </a:r>
            <a:r>
              <a:rPr lang="en-US" sz="2000" b="0" dirty="0">
                <a:latin typeface="Times New Roman" panose="02020603050405020304" charset="0"/>
                <a:cs typeface="Times New Roman" panose="02020603050405020304" charset="0"/>
              </a:rPr>
              <a:t> № LC </a:t>
            </a:r>
            <a:r>
              <a:rPr lang="en-US" altLang="en-US" sz="2000" b="0" dirty="0">
                <a:latin typeface="Times New Roman" panose="02020603050405020304" charset="0"/>
                <a:cs typeface="Times New Roman" panose="02020603050405020304" charset="0"/>
              </a:rPr>
              <a:t>210001066</a:t>
            </a:r>
            <a:endParaRPr lang="ru-RU" sz="2000" b="0">
              <a:latin typeface="Times New Roman" panose="02020603050405020304" charset="0"/>
              <a:ea typeface="+mj-lt"/>
              <a:cs typeface="Times New Roman" panose="02020603050405020304" charset="0"/>
            </a:endParaRPr>
          </a:p>
          <a:p>
            <a:endParaRPr lang="ru-RU" sz="1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Rectangle 6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2634" y="6405658"/>
            <a:ext cx="537455" cy="418106"/>
          </a:xfrm>
          <a:prstGeom prst="rect">
            <a:avLst/>
          </a:prstGeom>
        </p:spPr>
      </p:pic>
      <p:sp>
        <p:nvSpPr>
          <p:cNvPr id="67" name="Rectangle 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Рисунок 31"/>
          <p:cNvPicPr>
            <a:picLocks noChangeAspect="1"/>
          </p:cNvPicPr>
          <p:nvPr/>
        </p:nvPicPr>
        <p:blipFill rotWithShape="1">
          <a:blip r:embed="rId1"/>
          <a:srcRect l="34774" r="17386"/>
          <a:stretch>
            <a:fillRect/>
          </a:stretch>
        </p:blipFill>
        <p:spPr>
          <a:xfrm>
            <a:off x="7731858" y="-95240"/>
            <a:ext cx="5031642" cy="710564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10" name="Рисунок 11" descr="Изображение выглядит как природа, берег&#10;&#10;Автоматически созданное описание"/>
          <p:cNvPicPr>
            <a:picLocks noChangeAspect="1"/>
          </p:cNvPicPr>
          <p:nvPr/>
        </p:nvPicPr>
        <p:blipFill rotWithShape="1">
          <a:blip r:embed="rId2"/>
          <a:srcRect l="6394" r="9802"/>
          <a:stretch>
            <a:fillRect/>
          </a:stretch>
        </p:blipFill>
        <p:spPr>
          <a:xfrm>
            <a:off x="4120587" y="10"/>
            <a:ext cx="4431036" cy="3308631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текст, внутренний, полка, книг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/>
          <a:srcRect r="3346"/>
          <a:stretch>
            <a:fillRect/>
          </a:stretch>
        </p:blipFill>
        <p:spPr>
          <a:xfrm>
            <a:off x="4229382" y="3307749"/>
            <a:ext cx="4321455" cy="3698933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1" name="Freeform: Shap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3" name="Freeform: Shape 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8610" y="2128520"/>
            <a:ext cx="4088765" cy="296926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u="sng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Очное отделение. Бюджетное Обучение</a:t>
            </a:r>
            <a:b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- Социально - культурная деятельность и народное художественное творчество.</a:t>
            </a:r>
            <a:b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- Руководитель творческого коллектива, преподаватель.</a:t>
            </a:r>
            <a:b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- Библиотековедение</a:t>
            </a:r>
            <a:b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- Организация обслуживания в гостиницах и туристических комплексах  </a:t>
            </a:r>
            <a:b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На базе 9 классов:</a:t>
            </a:r>
            <a:b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Срок обучения 2года 10 месяцев.</a:t>
            </a:r>
            <a:b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На базе 11 </a:t>
            </a:r>
            <a:r>
              <a:rPr lang="ru-RU" sz="2000" dirty="0" err="1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кассов</a:t>
            </a:r>
            <a: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:</a:t>
            </a:r>
            <a:b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solidFill>
                  <a:schemeClr val="tx1"/>
                </a:solidFill>
                <a:highlight>
                  <a:srgbClr val="C0C0C0"/>
                </a:highlight>
                <a:latin typeface="Times New Roman" panose="02020603050405020304" charset="0"/>
                <a:cs typeface="Times New Roman" panose="02020603050405020304" charset="0"/>
              </a:rPr>
              <a:t>Срок обучения 1 год 10 месяцев.</a:t>
            </a:r>
            <a:br>
              <a:rPr lang="ru-RU" sz="2000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ru-RU" sz="2000" dirty="0"/>
              <a:t> 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755" y="4945380"/>
            <a:ext cx="3921760" cy="154241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400" b="1" dirty="0">
                <a:solidFill>
                  <a:schemeClr val="tx1"/>
                </a:solidFill>
                <a:highlight>
                  <a:srgbClr val="C0C0C0"/>
                </a:highlight>
                <a:ea typeface="+mn-lt"/>
                <a:cs typeface="+mn-lt"/>
              </a:rPr>
              <a:t>Объектами профессиональной деятельности выпускников являются: библиотеки, музыкальные школы, общеобразовательные школы, детские образовательные центры, детские дошкольные учреждения, гостиницы, рестораны  оздоровительные и спортивные комплексы и т.д. </a:t>
            </a:r>
            <a:endParaRPr lang="ru-RU" sz="1400" b="1" dirty="0">
              <a:solidFill>
                <a:schemeClr val="tx1"/>
              </a:solidFill>
              <a:highlight>
                <a:srgbClr val="C0C0C0"/>
              </a:highlight>
              <a:ea typeface="+mn-lt"/>
              <a:cs typeface="+mn-lt"/>
            </a:endParaRPr>
          </a:p>
        </p:txBody>
      </p:sp>
      <p:sp>
        <p:nvSpPr>
          <p:cNvPr id="55" name="Rectangle 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6120000">
            <a:off x="9967611" y="7109399"/>
            <a:ext cx="184730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88098" y="6870700"/>
            <a:ext cx="20390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.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5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5091" y="6424019"/>
            <a:ext cx="491552" cy="555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04" y="6130236"/>
            <a:ext cx="730250" cy="730250"/>
          </a:xfrm>
          <a:prstGeom prst="rect">
            <a:avLst/>
          </a:prstGeom>
        </p:spPr>
      </p:pic>
      <p:sp useBgFill="1">
        <p:nvSpPr>
          <p:cNvPr id="47" name="Rectangl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рава, небо, внешний, гор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l="7867" r="7867"/>
          <a:stretch>
            <a:fillRect/>
          </a:stretch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48" name="Rectangl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9570" y="1556385"/>
            <a:ext cx="6703060" cy="322389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ru-RU" sz="2000" u="sng" dirty="0" err="1">
                <a:latin typeface="Times New Roman" panose="02020603050405020304" charset="0"/>
                <a:cs typeface="Times New Roman" panose="02020603050405020304" charset="0"/>
              </a:rPr>
              <a:t>Күндүзгү</a:t>
            </a:r>
            <a:r>
              <a:rPr lang="ru-RU" sz="2000" u="sng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u="sng" dirty="0" err="1">
                <a:latin typeface="Times New Roman" panose="02020603050405020304" charset="0"/>
                <a:cs typeface="Times New Roman" panose="02020603050405020304" charset="0"/>
              </a:rPr>
              <a:t>бөлүмү</a:t>
            </a:r>
            <a:r>
              <a:rPr lang="ru-RU" sz="2000" u="sng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ru-RU" sz="2000" u="sng" dirty="0" err="1">
                <a:latin typeface="Times New Roman" panose="02020603050405020304" charset="0"/>
                <a:cs typeface="Times New Roman" panose="02020603050405020304" charset="0"/>
              </a:rPr>
              <a:t>Бюджеттик</a:t>
            </a:r>
            <a:r>
              <a:rPr lang="ru-RU" sz="2000" u="sng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u="sng" dirty="0" err="1">
                <a:latin typeface="Times New Roman" panose="02020603050405020304" charset="0"/>
                <a:cs typeface="Times New Roman" panose="02020603050405020304" charset="0"/>
              </a:rPr>
              <a:t>окутуу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Социалдык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маданий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иш</a:t>
            </a:r>
            <a:r>
              <a:rPr lang="" alt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мерд</a:t>
            </a:r>
            <a:r>
              <a:rPr lang="" altLang="ru-RU" sz="2000" b="0" dirty="0" err="1">
                <a:latin typeface="Times New Roman" panose="02020603050405020304" charset="0"/>
                <a:cs typeface="Times New Roman" panose="02020603050405020304" charset="0"/>
              </a:rPr>
              <a:t>үүлүк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- 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жана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элдик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ru-RU" sz="2000" b="0" dirty="0">
                <a:latin typeface="Times New Roman" panose="02020603050405020304" charset="0"/>
                <a:cs typeface="Times New Roman" panose="02020603050405020304" charset="0"/>
              </a:rPr>
              <a:t>көркөм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чыгармачылык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- 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Чыгармачыл</a:t>
            </a:r>
            <a:r>
              <a:rPr lang="" alt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ык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ru-RU" sz="2000" b="0" dirty="0">
                <a:latin typeface="Times New Roman" panose="02020603050405020304" charset="0"/>
                <a:cs typeface="Times New Roman" panose="02020603050405020304" charset="0"/>
              </a:rPr>
              <a:t>коллективинин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жетекчиси</a:t>
            </a:r>
            <a:r>
              <a:rPr lang="" altLang="ru-RU" sz="2000" b="0" dirty="0" err="1">
                <a:latin typeface="Times New Roman" panose="02020603050405020304" charset="0"/>
                <a:cs typeface="Times New Roman" panose="02020603050405020304" charset="0"/>
              </a:rPr>
              <a:t>,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мугалим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Китепкана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" altLang="ru-RU" sz="2000" b="0" dirty="0" err="1">
                <a:latin typeface="Times New Roman" panose="02020603050405020304" charset="0"/>
                <a:cs typeface="Times New Roman" panose="02020603050405020304" charset="0"/>
              </a:rPr>
              <a:t>таануу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-</a:t>
            </a: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Мейманкаларда</a:t>
            </a:r>
            <a: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  <a:t> ж\а </a:t>
            </a: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туристтик</a:t>
            </a:r>
            <a: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  <a:t> </a:t>
            </a:r>
            <a:b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</a:b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комплекстерде</a:t>
            </a:r>
            <a:b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</a:b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тейл</a:t>
            </a:r>
            <a:r>
              <a:rPr lang="" alt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өө</a:t>
            </a: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н</a:t>
            </a:r>
            <a:r>
              <a:rPr lang="" alt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ү </a:t>
            </a:r>
            <a: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  <a:t> </a:t>
            </a:r>
            <a:r>
              <a:rPr lang="ru-RU" sz="2000" b="0" dirty="0" err="1">
                <a:latin typeface="Times New Roman" panose="02020603050405020304" charset="0"/>
                <a:ea typeface="+mj-lt"/>
                <a:cs typeface="Times New Roman" panose="02020603050405020304" charset="0"/>
              </a:rPr>
              <a:t>уюштуруу</a:t>
            </a:r>
            <a:r>
              <a:rPr lang="" alt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  <a:t>,</a:t>
            </a:r>
            <a:r>
              <a:rPr lang="ru-RU" sz="2000" b="0" dirty="0">
                <a:latin typeface="Times New Roman" panose="02020603050405020304" charset="0"/>
                <a:ea typeface="+mj-lt"/>
                <a:cs typeface="Times New Roman" panose="02020603050405020304" charset="0"/>
              </a:rPr>
              <a:t> менеджер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b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9 </a:t>
            </a:r>
            <a:r>
              <a:rPr lang="ru-RU" sz="2000" dirty="0" err="1">
                <a:latin typeface="Times New Roman" panose="02020603050405020304" charset="0"/>
                <a:cs typeface="Times New Roman" panose="02020603050405020304" charset="0"/>
              </a:rPr>
              <a:t>класстын</a:t>
            </a: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dirty="0" err="1">
                <a:latin typeface="Times New Roman" panose="02020603050405020304" charset="0"/>
                <a:cs typeface="Times New Roman" panose="02020603050405020304" charset="0"/>
              </a:rPr>
              <a:t>базасында</a:t>
            </a: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b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Окуу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мөөнөту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жыл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10 ай.</a:t>
            </a:r>
            <a:b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11 </a:t>
            </a:r>
            <a:r>
              <a:rPr lang="ru-RU" sz="2000" dirty="0" err="1">
                <a:latin typeface="Times New Roman" panose="02020603050405020304" charset="0"/>
                <a:cs typeface="Times New Roman" panose="02020603050405020304" charset="0"/>
              </a:rPr>
              <a:t>класстын</a:t>
            </a: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dirty="0" err="1">
                <a:latin typeface="Times New Roman" panose="02020603050405020304" charset="0"/>
                <a:cs typeface="Times New Roman" panose="02020603050405020304" charset="0"/>
              </a:rPr>
              <a:t>базасында</a:t>
            </a:r>
            <a: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  <a:t>:</a:t>
            </a:r>
            <a:br>
              <a:rPr lang="ru-RU" sz="20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ru-RU" sz="2000" b="0" dirty="0" err="1">
                <a:latin typeface="Times New Roman" panose="02020603050405020304" charset="0"/>
                <a:cs typeface="Times New Roman" panose="02020603050405020304" charset="0"/>
              </a:rPr>
              <a:t>жыл</a:t>
            </a:r>
            <a:r>
              <a:rPr lang="ru-RU" sz="2000" b="0" dirty="0">
                <a:latin typeface="Times New Roman" panose="02020603050405020304" charset="0"/>
                <a:cs typeface="Times New Roman" panose="02020603050405020304" charset="0"/>
              </a:rPr>
              <a:t> 10 ай </a:t>
            </a:r>
            <a:br>
              <a:rPr lang="ru-RU" sz="2200" b="0" dirty="0"/>
            </a:br>
            <a:endParaRPr lang="ru-RU" sz="1900" b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9856" y="4779995"/>
            <a:ext cx="6364444" cy="187833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Кесептик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ишмердүүлүктүн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багыттары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китепканалар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музыкалык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мектепте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жалпы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билим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берүү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мектептери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билим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берүү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борборлору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балдар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бакчалары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 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мейманкаларда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ж\а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туристик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комплекстерде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тейлоону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уюштуруу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 - менеджер </a:t>
            </a:r>
            <a:r>
              <a:rPr lang="ru-RU" sz="1800" b="1" dirty="0" err="1">
                <a:latin typeface="Times New Roman" panose="02020603050405020304" charset="0"/>
                <a:cs typeface="Times New Roman" panose="02020603050405020304" charset="0"/>
              </a:rPr>
              <a:t>ж.б</a:t>
            </a:r>
            <a:r>
              <a:rPr lang="ru-RU" sz="1800" b="1" dirty="0">
                <a:latin typeface="Times New Roman" panose="02020603050405020304" charset="0"/>
                <a:cs typeface="Times New Roman" panose="02020603050405020304" charset="0"/>
              </a:rPr>
              <a:t>. </a:t>
            </a:r>
            <a:endParaRPr lang="ru-RU" sz="1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9" name="Rectangl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4608" y="6657945"/>
            <a:ext cx="20390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.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5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70802" y="6497464"/>
            <a:ext cx="509913" cy="30793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31116" y="6020068"/>
            <a:ext cx="730250" cy="730250"/>
          </a:xfrm>
          <a:prstGeom prst="rect">
            <a:avLst/>
          </a:prstGeom>
        </p:spPr>
      </p:pic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полка, книга, внутренний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l="20154" r="13486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1330" y="898525"/>
            <a:ext cx="6040120" cy="3299460"/>
          </a:xfr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ru-RU" sz="2400" b="0" dirty="0">
                <a:latin typeface="Times New Roman" panose="02020603050405020304" charset="0"/>
                <a:cs typeface="Times New Roman" panose="02020603050405020304" charset="0"/>
              </a:rPr>
              <a:t>Объектами профессиональной деятельности выпускников являются: библиотеки, детские дошкольные учреждения, общеобразовательные школы</a:t>
            </a:r>
            <a:r>
              <a:rPr lang="" altLang="ru-RU" sz="2400" b="0" dirty="0">
                <a:latin typeface="Times New Roman" panose="02020603050405020304" charset="0"/>
                <a:cs typeface="Times New Roman" panose="02020603050405020304" charset="0"/>
              </a:rPr>
              <a:t>...</a:t>
            </a:r>
            <a:br>
              <a:rPr lang="ru-RU" sz="1800" b="0" dirty="0">
                <a:latin typeface="Times New Roman" panose="02020603050405020304" charset="0"/>
                <a:cs typeface="Times New Roman" panose="02020603050405020304" charset="0"/>
              </a:rPr>
            </a:br>
            <a:endParaRPr lang="ru-RU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67183" y="6428427"/>
            <a:ext cx="20390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</a:rPr>
              <a:t>.</a:t>
            </a:r>
            <a:endParaRPr lang="en-US" sz="700" dirty="0">
              <a:solidFill>
                <a:srgbClr val="FFFFFF"/>
              </a:solidFill>
            </a:endParaRPr>
          </a:p>
        </p:txBody>
      </p:sp>
      <p:pic>
        <p:nvPicPr>
          <p:cNvPr id="6" name="fonovaa_muzyka_dla_video_my_lucky_stars_(muzebra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634079" y="6469923"/>
            <a:ext cx="555816" cy="353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0</TotalTime>
  <Words>3733</Words>
  <Application>WPS Presentation</Application>
  <PresentationFormat>Широкоэкранный</PresentationFormat>
  <Paragraphs>68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Arial</vt:lpstr>
      <vt:lpstr>SimSun</vt:lpstr>
      <vt:lpstr>Wingdings</vt:lpstr>
      <vt:lpstr>Corbel</vt:lpstr>
      <vt:lpstr>Calibri Light</vt:lpstr>
      <vt:lpstr>Calibri</vt:lpstr>
      <vt:lpstr>Times New Roman</vt:lpstr>
      <vt:lpstr>Microsoft YaHei</vt:lpstr>
      <vt:lpstr>Arial Unicode MS</vt:lpstr>
      <vt:lpstr>Базис</vt:lpstr>
      <vt:lpstr>Министерство культуры, информации, спорта и молодежной политики кыргызской республики  </vt:lpstr>
      <vt:lpstr>Структура професси и преподовательский состав  </vt:lpstr>
      <vt:lpstr>Библиотека РККИ</vt:lpstr>
      <vt:lpstr>Музей посвященный Насыру Давлесову </vt:lpstr>
      <vt:lpstr>Наш СПУЗ</vt:lpstr>
      <vt:lpstr>Кто хочет жить в мире прекрасного, динамично двигаться по пути культурного прогресса, нести народу  духовно - интеллектуальный настрой - тот выбирает гуманитарное образование!   - Республиканский колледж культуры и искусства им. Н.Давлесова готовит специалистов в области образования и культуры. Выпускники получают дипломы о среднем специальном образовании государственного образца.   - Лицензия № LC 210001066</vt:lpstr>
      <vt:lpstr>Очное отделение. Бюджетное Обучение - Социально - культурная деятельность и народное художественное творчество. - Руководитель творческого коллектива, преподаватель. - Библиотековедение - Организация обслуживания в гостиницах и туристических комплексах   На базе 9 классов:  Срок обучения 2года 10 месяцев. На базе 11 кассов: Срок обучения 1 год 10 месяцев.  </vt:lpstr>
      <vt:lpstr>Күндүзгү бөлүмү. Бюджеттик окутуу - Социалдык - маданий иш - чаралар жана элдик чыгармачылык -  Чыгармачыл топтун жетекчиси мугалим - Китепкана билими -Мейманкаларда ж\а туристтик  комплекстерде,  тейлоону уюштуруу - менеджер   9 класстын базасында: Окуу мөөнөту 2 жыл 10 ай. 11 класстын базасында: 1 жыл 10 ай  </vt:lpstr>
      <vt:lpstr>Заочное отделение ( Контрактное)  - Стоимость контракта 10 тыс.Сом - Срок обучения 2 года 6 месяцев  - На базе 11 классов - Заочное обучение готовит специалистов без отрыва от производства, зачисляются на 2 курс заочного обучения. Подготовку специалистов - заочников осуществляют опытные педагоги - новаторы  - Библиотековедение. Объектами профессиональной деятельности выпускников являются: библиотеки, детские дошкольные учреждения, общеобразовательные школы. - Организация обслуживания в гостиницах и туристических комплексах. Объектами профессиональной деятельности выпускников являются: Гостиницы, рестораны, развлекательные, оздоровительные и спортивные комплексы, туристические центры. </vt:lpstr>
      <vt:lpstr>Сырттан окуу бөлүмү ( контракттык негизде) -Контракттык окуу акчасы 10 миң сом -Окуу мөөнөтү 2 жыл 6 ай - 11 класстын базасында Сырттан окуу бөлүмү өндүрүштөн ажыратылбастан тандалган кесеби боюнча адистерди даярдайт. Сырттан окуу бөлүмүндө адистерди даярдоону тажрыйбалуу окутуучулар жүргүзөт. - Китепкана таануу.  Кесептик ишмердүүлүктүн багыты: китепканалар, мектепке чейинки балдар мекемелерди, жалпы билим берүү мектептер ж.б. - Мейманканаларда ж\а туристтик комплекстерде тейлөөну уюштуруу - Менеджер.   Кесептик ишмердүүлүктүн багыты: Мейманканалар, ресторандар, оюн - зоок, ден - соолук жана спорт комплекстери, туристик борборлор ж.б.  </vt:lpstr>
      <vt:lpstr>Все студенты колледжа пользуются следующим: - Бесплатное обучение. - Выплачивается стипендия в зависимости от успеваемости каждого студента. - Пользуются льготами дети - сироты, дети из малообеспеченных семей. - А также предоставляется общежитие со всеми условиями для иногородних студентов. - После окончания колледжа, вы можете поступить сразу на 3 курс КГУКИ им. Б. - Бейшеналиева, БГУ им.К Карасаева, Академию туризма, КНУ им. Ж.Баласагына, КГПУ им. А. Арабаева. </vt:lpstr>
      <vt:lpstr>PowerPoint 演示文稿</vt:lpstr>
      <vt:lpstr>НАШИ ПРЕПОДАВАТЕЛЬ ПОДДЕРЖИВАЮТ И ПОМОГАЮТ СТУДЕНТАМ ВО ВСЕХ НАЧИНАНИЯХ. Наши талантливые студенты активно принимают участия в мероприятиях и подходят к каждому делу со всей ответственностью.   СПАСИБО СОТРУДНИКАМ И СТУДЕНТАМ ЗА ТО, ЧТО ОТСТАИВАЮТ ЧЕСТЬ СПУЗА НА МЕРОПРИЯТИЯХ </vt:lpstr>
      <vt:lpstr>PowerPoint 演示文稿</vt:lpstr>
      <vt:lpstr>PowerPoint 演示文稿</vt:lpstr>
      <vt:lpstr>Аккадемическая мобильность преподователей и студентов колледжа</vt:lpstr>
      <vt:lpstr>Ежегодная церемония вручения стипендии им.Н.Давлесова</vt:lpstr>
      <vt:lpstr>Гости РККИ Каждый год нас посещают супруга Н. Давлесова Сабира Давлесова и сын Н.Давлесова. </vt:lpstr>
      <vt:lpstr>PowerPoint 演示文稿</vt:lpstr>
      <vt:lpstr>Учеба и досуг студентов </vt:lpstr>
      <vt:lpstr>PowerPoint 演示文稿</vt:lpstr>
      <vt:lpstr>PowerPoint 演示文稿</vt:lpstr>
      <vt:lpstr>PowerPoint 演示文稿</vt:lpstr>
      <vt:lpstr>Выводы СПУЗА</vt:lpstr>
      <vt:lpstr>НАШ АДРЕС:</vt:lpstr>
      <vt:lpstr>Спасибо за внимание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культуры</dc:title>
  <dc:creator>Lenovo</dc:creator>
  <cp:lastModifiedBy>admin</cp:lastModifiedBy>
  <cp:revision>18</cp:revision>
  <dcterms:created xsi:type="dcterms:W3CDTF">2023-05-15T05:14:00Z</dcterms:created>
  <dcterms:modified xsi:type="dcterms:W3CDTF">2024-02-16T07:58:35Z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81A360BC014344E4A77E6F530320F763_13</vt:lpwstr>
  </property>
  <property fmtid="{D5CDD505-2E9C-101B-9397-08002B2CF9AE}" pid="3" name="KSOProductBuildVer">
    <vt:lpwstr>1049-12.2.0.13416</vt:lpwstr>
  </property>
</Properties>
</file>